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57" r:id="rId3"/>
    <p:sldId id="273" r:id="rId4"/>
    <p:sldId id="258" r:id="rId5"/>
    <p:sldId id="261" r:id="rId6"/>
    <p:sldId id="275" r:id="rId7"/>
    <p:sldId id="276" r:id="rId8"/>
    <p:sldId id="259" r:id="rId9"/>
    <p:sldId id="260" r:id="rId10"/>
    <p:sldId id="263" r:id="rId11"/>
    <p:sldId id="277" r:id="rId12"/>
    <p:sldId id="278" r:id="rId13"/>
    <p:sldId id="267" r:id="rId14"/>
    <p:sldId id="269" r:id="rId15"/>
    <p:sldId id="268" r:id="rId16"/>
    <p:sldId id="270" r:id="rId17"/>
    <p:sldId id="274" r:id="rId18"/>
    <p:sldId id="271" r:id="rId19"/>
    <p:sldId id="272" r:id="rId20"/>
    <p:sldId id="26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0E46"/>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2" autoAdjust="0"/>
    <p:restoredTop sz="94660"/>
  </p:normalViewPr>
  <p:slideViewPr>
    <p:cSldViewPr snapToGrid="0">
      <p:cViewPr varScale="1">
        <p:scale>
          <a:sx n="62" d="100"/>
          <a:sy n="62" d="100"/>
        </p:scale>
        <p:origin x="84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9T11:29:47.523"/>
    </inkml:context>
    <inkml:brush xml:id="br0">
      <inkml:brushProperty name="width" value="0.05" units="cm"/>
      <inkml:brushProperty name="height" value="0.05" units="cm"/>
    </inkml:brush>
  </inkml:definitions>
  <inkml:trace contextRef="#ctx0" brushRef="#br0">0 230 24575,'0'-7'0,"0"-11"0,0-8 0,0-8 0,0-12 0,0-7 0,0 7-8191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9T11:29:58.337"/>
    </inkml:context>
    <inkml:brush xml:id="br0">
      <inkml:brushProperty name="width" value="0.05" units="cm"/>
      <inkml:brushProperty name="height" value="0.05" units="cm"/>
    </inkml:brush>
  </inkml:definitions>
  <inkml:trace contextRef="#ctx0" brushRef="#br0">0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9T11:29:59.550"/>
    </inkml:context>
    <inkml:brush xml:id="br0">
      <inkml:brushProperty name="width" value="0.05" units="cm"/>
      <inkml:brushProperty name="height" value="0.05" units="cm"/>
    </inkml:brush>
  </inkml:definitions>
  <inkml:trace contextRef="#ctx0" brushRef="#br0">1 0 24575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1A671-7077-9699-B672-C41EB32D76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33C4A9F-3FB8-3754-C7F0-2159629FD7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D9845B-E087-7AF9-82BF-DEFD93C17B41}"/>
              </a:ext>
            </a:extLst>
          </p:cNvPr>
          <p:cNvSpPr>
            <a:spLocks noGrp="1"/>
          </p:cNvSpPr>
          <p:nvPr>
            <p:ph type="dt" sz="half" idx="10"/>
          </p:nvPr>
        </p:nvSpPr>
        <p:spPr/>
        <p:txBody>
          <a:bodyPr/>
          <a:lstStyle/>
          <a:p>
            <a:fld id="{E1DE9E43-6122-4B78-BE9A-26CA57B800F8}" type="datetimeFigureOut">
              <a:rPr lang="en-US" smtClean="0"/>
              <a:t>9/10/2023</a:t>
            </a:fld>
            <a:endParaRPr lang="en-US" dirty="0"/>
          </a:p>
        </p:txBody>
      </p:sp>
      <p:sp>
        <p:nvSpPr>
          <p:cNvPr id="5" name="Footer Placeholder 4">
            <a:extLst>
              <a:ext uri="{FF2B5EF4-FFF2-40B4-BE49-F238E27FC236}">
                <a16:creationId xmlns:a16="http://schemas.microsoft.com/office/drawing/2014/main" id="{96CBE644-053F-C831-94F5-CBA50290AB3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17AD187-FB3C-4530-A598-DBA8533EC194}"/>
              </a:ext>
            </a:extLst>
          </p:cNvPr>
          <p:cNvSpPr>
            <a:spLocks noGrp="1"/>
          </p:cNvSpPr>
          <p:nvPr>
            <p:ph type="sldNum" sz="quarter" idx="12"/>
          </p:nvPr>
        </p:nvSpPr>
        <p:spPr/>
        <p:txBody>
          <a:bodyPr/>
          <a:lstStyle/>
          <a:p>
            <a:fld id="{33240FAF-704A-4413-8139-CEE66340BC84}" type="slidenum">
              <a:rPr lang="en-US" smtClean="0"/>
              <a:t>‹#›</a:t>
            </a:fld>
            <a:endParaRPr lang="en-US" dirty="0"/>
          </a:p>
        </p:txBody>
      </p:sp>
    </p:spTree>
    <p:extLst>
      <p:ext uri="{BB962C8B-B14F-4D97-AF65-F5344CB8AC3E}">
        <p14:creationId xmlns:p14="http://schemas.microsoft.com/office/powerpoint/2010/main" val="1865009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62C66-E744-6BCF-FC15-8098E46349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E3E6DF-3202-0FEF-0789-B697BDB7DB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ECDE6B-EA79-FA32-E0A6-D63FCC5A1620}"/>
              </a:ext>
            </a:extLst>
          </p:cNvPr>
          <p:cNvSpPr>
            <a:spLocks noGrp="1"/>
          </p:cNvSpPr>
          <p:nvPr>
            <p:ph type="dt" sz="half" idx="10"/>
          </p:nvPr>
        </p:nvSpPr>
        <p:spPr/>
        <p:txBody>
          <a:bodyPr/>
          <a:lstStyle/>
          <a:p>
            <a:fld id="{E1DE9E43-6122-4B78-BE9A-26CA57B800F8}" type="datetimeFigureOut">
              <a:rPr lang="en-US" smtClean="0"/>
              <a:t>9/10/2023</a:t>
            </a:fld>
            <a:endParaRPr lang="en-US" dirty="0"/>
          </a:p>
        </p:txBody>
      </p:sp>
      <p:sp>
        <p:nvSpPr>
          <p:cNvPr id="5" name="Footer Placeholder 4">
            <a:extLst>
              <a:ext uri="{FF2B5EF4-FFF2-40B4-BE49-F238E27FC236}">
                <a16:creationId xmlns:a16="http://schemas.microsoft.com/office/drawing/2014/main" id="{7FA0E993-9D25-5985-32B5-E429AF7478F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ACF2011-8110-3252-A0CD-0DEAB463FBB3}"/>
              </a:ext>
            </a:extLst>
          </p:cNvPr>
          <p:cNvSpPr>
            <a:spLocks noGrp="1"/>
          </p:cNvSpPr>
          <p:nvPr>
            <p:ph type="sldNum" sz="quarter" idx="12"/>
          </p:nvPr>
        </p:nvSpPr>
        <p:spPr/>
        <p:txBody>
          <a:bodyPr/>
          <a:lstStyle/>
          <a:p>
            <a:fld id="{33240FAF-704A-4413-8139-CEE66340BC84}" type="slidenum">
              <a:rPr lang="en-US" smtClean="0"/>
              <a:t>‹#›</a:t>
            </a:fld>
            <a:endParaRPr lang="en-US" dirty="0"/>
          </a:p>
        </p:txBody>
      </p:sp>
    </p:spTree>
    <p:extLst>
      <p:ext uri="{BB962C8B-B14F-4D97-AF65-F5344CB8AC3E}">
        <p14:creationId xmlns:p14="http://schemas.microsoft.com/office/powerpoint/2010/main" val="3771255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AA15C8-6B5A-4106-74A8-BF352DB81F2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5F83A6-E1D3-2B59-03BA-B89FD4EA614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32561A-BF62-8141-5676-DF9F4A8C6973}"/>
              </a:ext>
            </a:extLst>
          </p:cNvPr>
          <p:cNvSpPr>
            <a:spLocks noGrp="1"/>
          </p:cNvSpPr>
          <p:nvPr>
            <p:ph type="dt" sz="half" idx="10"/>
          </p:nvPr>
        </p:nvSpPr>
        <p:spPr/>
        <p:txBody>
          <a:bodyPr/>
          <a:lstStyle/>
          <a:p>
            <a:fld id="{E1DE9E43-6122-4B78-BE9A-26CA57B800F8}" type="datetimeFigureOut">
              <a:rPr lang="en-US" smtClean="0"/>
              <a:t>9/10/2023</a:t>
            </a:fld>
            <a:endParaRPr lang="en-US" dirty="0"/>
          </a:p>
        </p:txBody>
      </p:sp>
      <p:sp>
        <p:nvSpPr>
          <p:cNvPr id="5" name="Footer Placeholder 4">
            <a:extLst>
              <a:ext uri="{FF2B5EF4-FFF2-40B4-BE49-F238E27FC236}">
                <a16:creationId xmlns:a16="http://schemas.microsoft.com/office/drawing/2014/main" id="{3C53B657-35BB-9ED3-1E2B-FBF4E333D80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FC2841A-A2B4-EFEE-CBBB-64B1F33859D8}"/>
              </a:ext>
            </a:extLst>
          </p:cNvPr>
          <p:cNvSpPr>
            <a:spLocks noGrp="1"/>
          </p:cNvSpPr>
          <p:nvPr>
            <p:ph type="sldNum" sz="quarter" idx="12"/>
          </p:nvPr>
        </p:nvSpPr>
        <p:spPr/>
        <p:txBody>
          <a:bodyPr/>
          <a:lstStyle/>
          <a:p>
            <a:fld id="{33240FAF-704A-4413-8139-CEE66340BC84}" type="slidenum">
              <a:rPr lang="en-US" smtClean="0"/>
              <a:t>‹#›</a:t>
            </a:fld>
            <a:endParaRPr lang="en-US" dirty="0"/>
          </a:p>
        </p:txBody>
      </p:sp>
    </p:spTree>
    <p:extLst>
      <p:ext uri="{BB962C8B-B14F-4D97-AF65-F5344CB8AC3E}">
        <p14:creationId xmlns:p14="http://schemas.microsoft.com/office/powerpoint/2010/main" val="19776633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E7FA6-A9BC-1D1C-8B35-DC7926EFC6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1C8AF8-636F-9519-536B-F01A76B85E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A3800C-4E43-EEAF-F871-7379CBD081C0}"/>
              </a:ext>
            </a:extLst>
          </p:cNvPr>
          <p:cNvSpPr>
            <a:spLocks noGrp="1"/>
          </p:cNvSpPr>
          <p:nvPr>
            <p:ph type="dt" sz="half" idx="10"/>
          </p:nvPr>
        </p:nvSpPr>
        <p:spPr/>
        <p:txBody>
          <a:bodyPr/>
          <a:lstStyle/>
          <a:p>
            <a:fld id="{E1DE9E43-6122-4B78-BE9A-26CA57B800F8}" type="datetimeFigureOut">
              <a:rPr lang="en-US" smtClean="0"/>
              <a:t>9/10/2023</a:t>
            </a:fld>
            <a:endParaRPr lang="en-US" dirty="0"/>
          </a:p>
        </p:txBody>
      </p:sp>
      <p:sp>
        <p:nvSpPr>
          <p:cNvPr id="5" name="Footer Placeholder 4">
            <a:extLst>
              <a:ext uri="{FF2B5EF4-FFF2-40B4-BE49-F238E27FC236}">
                <a16:creationId xmlns:a16="http://schemas.microsoft.com/office/drawing/2014/main" id="{C7D5888B-9D4E-23D0-CF87-C6395B8DA61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DC3810-FB8A-3F45-D20D-9CD92C6E0F49}"/>
              </a:ext>
            </a:extLst>
          </p:cNvPr>
          <p:cNvSpPr>
            <a:spLocks noGrp="1"/>
          </p:cNvSpPr>
          <p:nvPr>
            <p:ph type="sldNum" sz="quarter" idx="12"/>
          </p:nvPr>
        </p:nvSpPr>
        <p:spPr/>
        <p:txBody>
          <a:bodyPr/>
          <a:lstStyle/>
          <a:p>
            <a:fld id="{33240FAF-704A-4413-8139-CEE66340BC84}" type="slidenum">
              <a:rPr lang="en-US" smtClean="0"/>
              <a:t>‹#›</a:t>
            </a:fld>
            <a:endParaRPr lang="en-US" dirty="0"/>
          </a:p>
        </p:txBody>
      </p:sp>
    </p:spTree>
    <p:extLst>
      <p:ext uri="{BB962C8B-B14F-4D97-AF65-F5344CB8AC3E}">
        <p14:creationId xmlns:p14="http://schemas.microsoft.com/office/powerpoint/2010/main" val="2249285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E1333-5EBF-6521-A5E3-2B2D04F19AA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C7A537-B5A1-4EEB-9958-B3667A2FA7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2DA79DB-7CCE-37F4-5B44-4FE29DFCBF60}"/>
              </a:ext>
            </a:extLst>
          </p:cNvPr>
          <p:cNvSpPr>
            <a:spLocks noGrp="1"/>
          </p:cNvSpPr>
          <p:nvPr>
            <p:ph type="dt" sz="half" idx="10"/>
          </p:nvPr>
        </p:nvSpPr>
        <p:spPr/>
        <p:txBody>
          <a:bodyPr/>
          <a:lstStyle/>
          <a:p>
            <a:fld id="{E1DE9E43-6122-4B78-BE9A-26CA57B800F8}" type="datetimeFigureOut">
              <a:rPr lang="en-US" smtClean="0"/>
              <a:t>9/10/2023</a:t>
            </a:fld>
            <a:endParaRPr lang="en-US" dirty="0"/>
          </a:p>
        </p:txBody>
      </p:sp>
      <p:sp>
        <p:nvSpPr>
          <p:cNvPr id="5" name="Footer Placeholder 4">
            <a:extLst>
              <a:ext uri="{FF2B5EF4-FFF2-40B4-BE49-F238E27FC236}">
                <a16:creationId xmlns:a16="http://schemas.microsoft.com/office/drawing/2014/main" id="{29672A9A-AC57-FE7B-E6BD-89BF9F99298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5198441-A12E-315E-C81A-EF1D418ADA80}"/>
              </a:ext>
            </a:extLst>
          </p:cNvPr>
          <p:cNvSpPr>
            <a:spLocks noGrp="1"/>
          </p:cNvSpPr>
          <p:nvPr>
            <p:ph type="sldNum" sz="quarter" idx="12"/>
          </p:nvPr>
        </p:nvSpPr>
        <p:spPr/>
        <p:txBody>
          <a:bodyPr/>
          <a:lstStyle/>
          <a:p>
            <a:fld id="{33240FAF-704A-4413-8139-CEE66340BC84}" type="slidenum">
              <a:rPr lang="en-US" smtClean="0"/>
              <a:t>‹#›</a:t>
            </a:fld>
            <a:endParaRPr lang="en-US" dirty="0"/>
          </a:p>
        </p:txBody>
      </p:sp>
    </p:spTree>
    <p:extLst>
      <p:ext uri="{BB962C8B-B14F-4D97-AF65-F5344CB8AC3E}">
        <p14:creationId xmlns:p14="http://schemas.microsoft.com/office/powerpoint/2010/main" val="1012952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612F5-2E15-57E5-876C-910CA21614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537BAB-5CA0-6F82-9D73-7A6973BA11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7336388-4DAB-C722-19F8-96FA533BB08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BE9C25-FE46-98DD-EBF4-33EC381065B7}"/>
              </a:ext>
            </a:extLst>
          </p:cNvPr>
          <p:cNvSpPr>
            <a:spLocks noGrp="1"/>
          </p:cNvSpPr>
          <p:nvPr>
            <p:ph type="dt" sz="half" idx="10"/>
          </p:nvPr>
        </p:nvSpPr>
        <p:spPr/>
        <p:txBody>
          <a:bodyPr/>
          <a:lstStyle/>
          <a:p>
            <a:fld id="{E1DE9E43-6122-4B78-BE9A-26CA57B800F8}" type="datetimeFigureOut">
              <a:rPr lang="en-US" smtClean="0"/>
              <a:t>9/10/2023</a:t>
            </a:fld>
            <a:endParaRPr lang="en-US" dirty="0"/>
          </a:p>
        </p:txBody>
      </p:sp>
      <p:sp>
        <p:nvSpPr>
          <p:cNvPr id="6" name="Footer Placeholder 5">
            <a:extLst>
              <a:ext uri="{FF2B5EF4-FFF2-40B4-BE49-F238E27FC236}">
                <a16:creationId xmlns:a16="http://schemas.microsoft.com/office/drawing/2014/main" id="{41108FFD-1D11-E58D-7C33-3EB4954C68A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81487C-4752-413D-9014-5FFD04ACEC4A}"/>
              </a:ext>
            </a:extLst>
          </p:cNvPr>
          <p:cNvSpPr>
            <a:spLocks noGrp="1"/>
          </p:cNvSpPr>
          <p:nvPr>
            <p:ph type="sldNum" sz="quarter" idx="12"/>
          </p:nvPr>
        </p:nvSpPr>
        <p:spPr/>
        <p:txBody>
          <a:bodyPr/>
          <a:lstStyle/>
          <a:p>
            <a:fld id="{33240FAF-704A-4413-8139-CEE66340BC84}" type="slidenum">
              <a:rPr lang="en-US" smtClean="0"/>
              <a:t>‹#›</a:t>
            </a:fld>
            <a:endParaRPr lang="en-US" dirty="0"/>
          </a:p>
        </p:txBody>
      </p:sp>
    </p:spTree>
    <p:extLst>
      <p:ext uri="{BB962C8B-B14F-4D97-AF65-F5344CB8AC3E}">
        <p14:creationId xmlns:p14="http://schemas.microsoft.com/office/powerpoint/2010/main" val="514105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B597-999A-8D59-0D5C-AB7947BE26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1158696-8087-472B-7B1F-78E165837D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490599-7390-D096-4FC4-41CC250FB8C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253928A-2867-28AC-5D9A-B45B5C1618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0D4F74-50E5-9C01-7E08-6774311D14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25B0644-2617-2EAB-6AE7-BC4BB1380600}"/>
              </a:ext>
            </a:extLst>
          </p:cNvPr>
          <p:cNvSpPr>
            <a:spLocks noGrp="1"/>
          </p:cNvSpPr>
          <p:nvPr>
            <p:ph type="dt" sz="half" idx="10"/>
          </p:nvPr>
        </p:nvSpPr>
        <p:spPr/>
        <p:txBody>
          <a:bodyPr/>
          <a:lstStyle/>
          <a:p>
            <a:fld id="{E1DE9E43-6122-4B78-BE9A-26CA57B800F8}" type="datetimeFigureOut">
              <a:rPr lang="en-US" smtClean="0"/>
              <a:t>9/10/2023</a:t>
            </a:fld>
            <a:endParaRPr lang="en-US" dirty="0"/>
          </a:p>
        </p:txBody>
      </p:sp>
      <p:sp>
        <p:nvSpPr>
          <p:cNvPr id="8" name="Footer Placeholder 7">
            <a:extLst>
              <a:ext uri="{FF2B5EF4-FFF2-40B4-BE49-F238E27FC236}">
                <a16:creationId xmlns:a16="http://schemas.microsoft.com/office/drawing/2014/main" id="{CF9C4E56-9B7E-546C-EF9E-48956473625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44347E8-7E08-068A-F113-C3DD02AA7B19}"/>
              </a:ext>
            </a:extLst>
          </p:cNvPr>
          <p:cNvSpPr>
            <a:spLocks noGrp="1"/>
          </p:cNvSpPr>
          <p:nvPr>
            <p:ph type="sldNum" sz="quarter" idx="12"/>
          </p:nvPr>
        </p:nvSpPr>
        <p:spPr/>
        <p:txBody>
          <a:bodyPr/>
          <a:lstStyle/>
          <a:p>
            <a:fld id="{33240FAF-704A-4413-8139-CEE66340BC84}" type="slidenum">
              <a:rPr lang="en-US" smtClean="0"/>
              <a:t>‹#›</a:t>
            </a:fld>
            <a:endParaRPr lang="en-US" dirty="0"/>
          </a:p>
        </p:txBody>
      </p:sp>
    </p:spTree>
    <p:extLst>
      <p:ext uri="{BB962C8B-B14F-4D97-AF65-F5344CB8AC3E}">
        <p14:creationId xmlns:p14="http://schemas.microsoft.com/office/powerpoint/2010/main" val="1970513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685D8-B5C3-817B-0C3C-CCDA79733B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1F389F-211B-FBB6-041D-DF4B74871C2F}"/>
              </a:ext>
            </a:extLst>
          </p:cNvPr>
          <p:cNvSpPr>
            <a:spLocks noGrp="1"/>
          </p:cNvSpPr>
          <p:nvPr>
            <p:ph type="dt" sz="half" idx="10"/>
          </p:nvPr>
        </p:nvSpPr>
        <p:spPr/>
        <p:txBody>
          <a:bodyPr/>
          <a:lstStyle/>
          <a:p>
            <a:fld id="{E1DE9E43-6122-4B78-BE9A-26CA57B800F8}" type="datetimeFigureOut">
              <a:rPr lang="en-US" smtClean="0"/>
              <a:t>9/10/2023</a:t>
            </a:fld>
            <a:endParaRPr lang="en-US" dirty="0"/>
          </a:p>
        </p:txBody>
      </p:sp>
      <p:sp>
        <p:nvSpPr>
          <p:cNvPr id="4" name="Footer Placeholder 3">
            <a:extLst>
              <a:ext uri="{FF2B5EF4-FFF2-40B4-BE49-F238E27FC236}">
                <a16:creationId xmlns:a16="http://schemas.microsoft.com/office/drawing/2014/main" id="{E8D23CC0-23AA-7529-0ED0-68112666C25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6279601-8C5D-995B-8CAD-2F24AEF59688}"/>
              </a:ext>
            </a:extLst>
          </p:cNvPr>
          <p:cNvSpPr>
            <a:spLocks noGrp="1"/>
          </p:cNvSpPr>
          <p:nvPr>
            <p:ph type="sldNum" sz="quarter" idx="12"/>
          </p:nvPr>
        </p:nvSpPr>
        <p:spPr/>
        <p:txBody>
          <a:bodyPr/>
          <a:lstStyle/>
          <a:p>
            <a:fld id="{33240FAF-704A-4413-8139-CEE66340BC84}" type="slidenum">
              <a:rPr lang="en-US" smtClean="0"/>
              <a:t>‹#›</a:t>
            </a:fld>
            <a:endParaRPr lang="en-US" dirty="0"/>
          </a:p>
        </p:txBody>
      </p:sp>
    </p:spTree>
    <p:extLst>
      <p:ext uri="{BB962C8B-B14F-4D97-AF65-F5344CB8AC3E}">
        <p14:creationId xmlns:p14="http://schemas.microsoft.com/office/powerpoint/2010/main" val="17641003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DC2BDD-7AB4-470D-B1A6-3D7F3EC3209A}"/>
              </a:ext>
            </a:extLst>
          </p:cNvPr>
          <p:cNvSpPr>
            <a:spLocks noGrp="1"/>
          </p:cNvSpPr>
          <p:nvPr>
            <p:ph type="dt" sz="half" idx="10"/>
          </p:nvPr>
        </p:nvSpPr>
        <p:spPr/>
        <p:txBody>
          <a:bodyPr/>
          <a:lstStyle/>
          <a:p>
            <a:fld id="{E1DE9E43-6122-4B78-BE9A-26CA57B800F8}" type="datetimeFigureOut">
              <a:rPr lang="en-US" smtClean="0"/>
              <a:t>9/10/2023</a:t>
            </a:fld>
            <a:endParaRPr lang="en-US" dirty="0"/>
          </a:p>
        </p:txBody>
      </p:sp>
      <p:sp>
        <p:nvSpPr>
          <p:cNvPr id="3" name="Footer Placeholder 2">
            <a:extLst>
              <a:ext uri="{FF2B5EF4-FFF2-40B4-BE49-F238E27FC236}">
                <a16:creationId xmlns:a16="http://schemas.microsoft.com/office/drawing/2014/main" id="{D3C370E9-001C-DBE0-9206-6B786D07B3C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3BFC86A-E704-CB14-2853-35E3D3D8492C}"/>
              </a:ext>
            </a:extLst>
          </p:cNvPr>
          <p:cNvSpPr>
            <a:spLocks noGrp="1"/>
          </p:cNvSpPr>
          <p:nvPr>
            <p:ph type="sldNum" sz="quarter" idx="12"/>
          </p:nvPr>
        </p:nvSpPr>
        <p:spPr/>
        <p:txBody>
          <a:bodyPr/>
          <a:lstStyle/>
          <a:p>
            <a:fld id="{33240FAF-704A-4413-8139-CEE66340BC84}" type="slidenum">
              <a:rPr lang="en-US" smtClean="0"/>
              <a:t>‹#›</a:t>
            </a:fld>
            <a:endParaRPr lang="en-US" dirty="0"/>
          </a:p>
        </p:txBody>
      </p:sp>
    </p:spTree>
    <p:extLst>
      <p:ext uri="{BB962C8B-B14F-4D97-AF65-F5344CB8AC3E}">
        <p14:creationId xmlns:p14="http://schemas.microsoft.com/office/powerpoint/2010/main" val="271732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1EC2A-19D0-3A2A-03D7-E2ED579A49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134938F-4DF0-D6BD-F381-5658A6A175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819669-371E-A6D9-879D-C760EBAD73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0A25F6-A0E9-8E32-87FA-9CF6E304577F}"/>
              </a:ext>
            </a:extLst>
          </p:cNvPr>
          <p:cNvSpPr>
            <a:spLocks noGrp="1"/>
          </p:cNvSpPr>
          <p:nvPr>
            <p:ph type="dt" sz="half" idx="10"/>
          </p:nvPr>
        </p:nvSpPr>
        <p:spPr/>
        <p:txBody>
          <a:bodyPr/>
          <a:lstStyle/>
          <a:p>
            <a:fld id="{E1DE9E43-6122-4B78-BE9A-26CA57B800F8}" type="datetimeFigureOut">
              <a:rPr lang="en-US" smtClean="0"/>
              <a:t>9/10/2023</a:t>
            </a:fld>
            <a:endParaRPr lang="en-US" dirty="0"/>
          </a:p>
        </p:txBody>
      </p:sp>
      <p:sp>
        <p:nvSpPr>
          <p:cNvPr id="6" name="Footer Placeholder 5">
            <a:extLst>
              <a:ext uri="{FF2B5EF4-FFF2-40B4-BE49-F238E27FC236}">
                <a16:creationId xmlns:a16="http://schemas.microsoft.com/office/drawing/2014/main" id="{2D2D4AE2-07F5-908F-FB86-408C4C7894A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C3EA9AC-6B48-6C28-0A34-94F0127CE54F}"/>
              </a:ext>
            </a:extLst>
          </p:cNvPr>
          <p:cNvSpPr>
            <a:spLocks noGrp="1"/>
          </p:cNvSpPr>
          <p:nvPr>
            <p:ph type="sldNum" sz="quarter" idx="12"/>
          </p:nvPr>
        </p:nvSpPr>
        <p:spPr/>
        <p:txBody>
          <a:bodyPr/>
          <a:lstStyle/>
          <a:p>
            <a:fld id="{33240FAF-704A-4413-8139-CEE66340BC84}" type="slidenum">
              <a:rPr lang="en-US" smtClean="0"/>
              <a:t>‹#›</a:t>
            </a:fld>
            <a:endParaRPr lang="en-US" dirty="0"/>
          </a:p>
        </p:txBody>
      </p:sp>
    </p:spTree>
    <p:extLst>
      <p:ext uri="{BB962C8B-B14F-4D97-AF65-F5344CB8AC3E}">
        <p14:creationId xmlns:p14="http://schemas.microsoft.com/office/powerpoint/2010/main" val="1873795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C735F-A055-70C2-4976-6B480A238E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26E06E-5080-8CD4-357D-58DEBF106A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87BB1ED-E5BD-61B7-1122-F9FD962C08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CE7D79-63E5-CF68-D7E1-4F0651E1F0FF}"/>
              </a:ext>
            </a:extLst>
          </p:cNvPr>
          <p:cNvSpPr>
            <a:spLocks noGrp="1"/>
          </p:cNvSpPr>
          <p:nvPr>
            <p:ph type="dt" sz="half" idx="10"/>
          </p:nvPr>
        </p:nvSpPr>
        <p:spPr/>
        <p:txBody>
          <a:bodyPr/>
          <a:lstStyle/>
          <a:p>
            <a:fld id="{E1DE9E43-6122-4B78-BE9A-26CA57B800F8}" type="datetimeFigureOut">
              <a:rPr lang="en-US" smtClean="0"/>
              <a:t>9/10/2023</a:t>
            </a:fld>
            <a:endParaRPr lang="en-US" dirty="0"/>
          </a:p>
        </p:txBody>
      </p:sp>
      <p:sp>
        <p:nvSpPr>
          <p:cNvPr id="6" name="Footer Placeholder 5">
            <a:extLst>
              <a:ext uri="{FF2B5EF4-FFF2-40B4-BE49-F238E27FC236}">
                <a16:creationId xmlns:a16="http://schemas.microsoft.com/office/drawing/2014/main" id="{D5D28E2A-C7C7-8C4F-4BC4-82BD1A16AE9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37E73B5-4EEB-EA61-9688-C08CF0163FD3}"/>
              </a:ext>
            </a:extLst>
          </p:cNvPr>
          <p:cNvSpPr>
            <a:spLocks noGrp="1"/>
          </p:cNvSpPr>
          <p:nvPr>
            <p:ph type="sldNum" sz="quarter" idx="12"/>
          </p:nvPr>
        </p:nvSpPr>
        <p:spPr/>
        <p:txBody>
          <a:bodyPr/>
          <a:lstStyle/>
          <a:p>
            <a:fld id="{33240FAF-704A-4413-8139-CEE66340BC84}" type="slidenum">
              <a:rPr lang="en-US" smtClean="0"/>
              <a:t>‹#›</a:t>
            </a:fld>
            <a:endParaRPr lang="en-US" dirty="0"/>
          </a:p>
        </p:txBody>
      </p:sp>
    </p:spTree>
    <p:extLst>
      <p:ext uri="{BB962C8B-B14F-4D97-AF65-F5344CB8AC3E}">
        <p14:creationId xmlns:p14="http://schemas.microsoft.com/office/powerpoint/2010/main" val="810934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9A1D57-C914-D5B2-8C7E-76C2F647C1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0194316-D967-6E0E-82EF-5E106A8EF0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6CA368-B9E1-7298-800A-4F088CB198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DE9E43-6122-4B78-BE9A-26CA57B800F8}" type="datetimeFigureOut">
              <a:rPr lang="en-US" smtClean="0"/>
              <a:t>9/10/2023</a:t>
            </a:fld>
            <a:endParaRPr lang="en-US" dirty="0"/>
          </a:p>
        </p:txBody>
      </p:sp>
      <p:sp>
        <p:nvSpPr>
          <p:cNvPr id="5" name="Footer Placeholder 4">
            <a:extLst>
              <a:ext uri="{FF2B5EF4-FFF2-40B4-BE49-F238E27FC236}">
                <a16:creationId xmlns:a16="http://schemas.microsoft.com/office/drawing/2014/main" id="{B015EDB1-A444-0998-D3FB-AB3F2D8E66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34D2326-C47D-0AB5-FE07-48033B1985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240FAF-704A-4413-8139-CEE66340BC84}" type="slidenum">
              <a:rPr lang="en-US" smtClean="0"/>
              <a:t>‹#›</a:t>
            </a:fld>
            <a:endParaRPr lang="en-US" dirty="0"/>
          </a:p>
        </p:txBody>
      </p:sp>
    </p:spTree>
    <p:extLst>
      <p:ext uri="{BB962C8B-B14F-4D97-AF65-F5344CB8AC3E}">
        <p14:creationId xmlns:p14="http://schemas.microsoft.com/office/powerpoint/2010/main" val="8899729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7.gif"/><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customXml" Target="../ink/ink2.xml"/><Relationship Id="rId4" Type="http://schemas.openxmlformats.org/officeDocument/2006/relationships/image" Target="../media/image15.png"/><Relationship Id="rId9" Type="http://schemas.openxmlformats.org/officeDocument/2006/relationships/image" Target="../media/image18.gif"/></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hyperlink" Target="https://en.wikipedia.org/wiki/Relational_databases" TargetMode="External"/><Relationship Id="rId5" Type="http://schemas.openxmlformats.org/officeDocument/2006/relationships/hyperlink" Target="https://en.wikipedia.org/wiki/Association_rule_learning" TargetMode="External"/><Relationship Id="rId4" Type="http://schemas.openxmlformats.org/officeDocument/2006/relationships/hyperlink" Target="https://en.wikipedia.org/wiki/Algorithm"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6.gif"/><Relationship Id="rId3" Type="http://schemas.openxmlformats.org/officeDocument/2006/relationships/image" Target="../media/image11.gif"/><Relationship Id="rId7" Type="http://schemas.openxmlformats.org/officeDocument/2006/relationships/image" Target="../media/image15.gif"/><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gif"/><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8 Ideas to Welcome Your Advisors on Their First Day at Work">
            <a:extLst>
              <a:ext uri="{FF2B5EF4-FFF2-40B4-BE49-F238E27FC236}">
                <a16:creationId xmlns:a16="http://schemas.microsoft.com/office/drawing/2014/main" id="{04D98434-D365-6F80-F0EA-00BBFE0BA6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4966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Beyond Market Basket Analysis: Extending Association Rules - Ironside Group">
            <a:extLst>
              <a:ext uri="{FF2B5EF4-FFF2-40B4-BE49-F238E27FC236}">
                <a16:creationId xmlns:a16="http://schemas.microsoft.com/office/drawing/2014/main" id="{6C9232E8-BEB7-0676-CDE9-8B857CE417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290000F8-25BD-84FA-1F16-7CE0715AB83D}"/>
              </a:ext>
            </a:extLst>
          </p:cNvPr>
          <p:cNvGrpSpPr/>
          <p:nvPr/>
        </p:nvGrpSpPr>
        <p:grpSpPr>
          <a:xfrm>
            <a:off x="501373" y="201636"/>
            <a:ext cx="10548228" cy="1212968"/>
            <a:chOff x="501373" y="294626"/>
            <a:chExt cx="10548228" cy="1212968"/>
          </a:xfrm>
        </p:grpSpPr>
        <p:sp>
          <p:nvSpPr>
            <p:cNvPr id="3" name="Rectangle 2">
              <a:extLst>
                <a:ext uri="{FF2B5EF4-FFF2-40B4-BE49-F238E27FC236}">
                  <a16:creationId xmlns:a16="http://schemas.microsoft.com/office/drawing/2014/main" id="{519042ED-3F22-22D1-7293-C19695E9AC4B}"/>
                </a:ext>
              </a:extLst>
            </p:cNvPr>
            <p:cNvSpPr/>
            <p:nvPr/>
          </p:nvSpPr>
          <p:spPr>
            <a:xfrm>
              <a:off x="501373" y="294626"/>
              <a:ext cx="867905" cy="883404"/>
            </a:xfrm>
            <a:prstGeom prst="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dirty="0">
                  <a:latin typeface="Franklin Gothic Heavy" panose="020B0903020102020204" pitchFamily="34" charset="0"/>
                </a:rPr>
                <a:t>L</a:t>
              </a:r>
            </a:p>
          </p:txBody>
        </p:sp>
        <p:sp>
          <p:nvSpPr>
            <p:cNvPr id="4" name="Rectangle 3">
              <a:extLst>
                <a:ext uri="{FF2B5EF4-FFF2-40B4-BE49-F238E27FC236}">
                  <a16:creationId xmlns:a16="http://schemas.microsoft.com/office/drawing/2014/main" id="{B1230D28-638D-8ABB-E382-9045605A4F0C}"/>
                </a:ext>
              </a:extLst>
            </p:cNvPr>
            <p:cNvSpPr/>
            <p:nvPr/>
          </p:nvSpPr>
          <p:spPr>
            <a:xfrm>
              <a:off x="1624336" y="569788"/>
              <a:ext cx="867905" cy="883404"/>
            </a:xfrm>
            <a:prstGeom prst="rect">
              <a:avLst/>
            </a:prstGeom>
            <a:solidFill>
              <a:srgbClr val="FA0E46"/>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dirty="0">
                  <a:latin typeface="Franklin Gothic Heavy" panose="020B0903020102020204" pitchFamily="34" charset="0"/>
                </a:rPr>
                <a:t>I</a:t>
              </a:r>
            </a:p>
          </p:txBody>
        </p:sp>
        <p:sp>
          <p:nvSpPr>
            <p:cNvPr id="5" name="Rectangle 4">
              <a:extLst>
                <a:ext uri="{FF2B5EF4-FFF2-40B4-BE49-F238E27FC236}">
                  <a16:creationId xmlns:a16="http://schemas.microsoft.com/office/drawing/2014/main" id="{E9DA6479-C703-54C5-DC09-C14B60D6AD12}"/>
                </a:ext>
              </a:extLst>
            </p:cNvPr>
            <p:cNvSpPr/>
            <p:nvPr/>
          </p:nvSpPr>
          <p:spPr>
            <a:xfrm>
              <a:off x="2713134" y="404218"/>
              <a:ext cx="867905" cy="883404"/>
            </a:xfrm>
            <a:prstGeom prst="rect">
              <a:avLst/>
            </a:prstGeom>
            <a:solidFill>
              <a:srgbClr val="00B0F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dirty="0">
                  <a:latin typeface="Franklin Gothic Heavy" panose="020B0903020102020204" pitchFamily="34" charset="0"/>
                </a:rPr>
                <a:t>B</a:t>
              </a:r>
            </a:p>
          </p:txBody>
        </p:sp>
        <p:sp>
          <p:nvSpPr>
            <p:cNvPr id="6" name="Rectangle 5">
              <a:extLst>
                <a:ext uri="{FF2B5EF4-FFF2-40B4-BE49-F238E27FC236}">
                  <a16:creationId xmlns:a16="http://schemas.microsoft.com/office/drawing/2014/main" id="{B13535CA-473D-A0E7-09B3-C0319CF2F21A}"/>
                </a:ext>
              </a:extLst>
            </p:cNvPr>
            <p:cNvSpPr/>
            <p:nvPr/>
          </p:nvSpPr>
          <p:spPr>
            <a:xfrm>
              <a:off x="3903761" y="600784"/>
              <a:ext cx="867905" cy="883404"/>
            </a:xfrm>
            <a:prstGeom prst="rect">
              <a:avLst/>
            </a:prstGeom>
            <a:solidFill>
              <a:srgbClr val="7030A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dirty="0">
                  <a:latin typeface="Franklin Gothic Heavy" panose="020B0903020102020204" pitchFamily="34" charset="0"/>
                </a:rPr>
                <a:t>R</a:t>
              </a:r>
            </a:p>
          </p:txBody>
        </p:sp>
        <p:sp>
          <p:nvSpPr>
            <p:cNvPr id="7" name="Rectangle 6">
              <a:extLst>
                <a:ext uri="{FF2B5EF4-FFF2-40B4-BE49-F238E27FC236}">
                  <a16:creationId xmlns:a16="http://schemas.microsoft.com/office/drawing/2014/main" id="{B8B88855-F82E-8375-2EBD-9D769ACAECE2}"/>
                </a:ext>
              </a:extLst>
            </p:cNvPr>
            <p:cNvSpPr/>
            <p:nvPr/>
          </p:nvSpPr>
          <p:spPr>
            <a:xfrm>
              <a:off x="5132751" y="399464"/>
              <a:ext cx="867905" cy="883404"/>
            </a:xfrm>
            <a:prstGeom prst="rect">
              <a:avLst/>
            </a:prstGeom>
            <a:solidFill>
              <a:srgbClr val="92D05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dirty="0">
                  <a:latin typeface="Franklin Gothic Heavy" panose="020B0903020102020204" pitchFamily="34" charset="0"/>
                </a:rPr>
                <a:t>A</a:t>
              </a:r>
            </a:p>
          </p:txBody>
        </p:sp>
        <p:sp>
          <p:nvSpPr>
            <p:cNvPr id="8" name="Rectangle 7">
              <a:extLst>
                <a:ext uri="{FF2B5EF4-FFF2-40B4-BE49-F238E27FC236}">
                  <a16:creationId xmlns:a16="http://schemas.microsoft.com/office/drawing/2014/main" id="{9483BC2E-0724-57A2-5BBF-C6AB3ADE9E6A}"/>
                </a:ext>
              </a:extLst>
            </p:cNvPr>
            <p:cNvSpPr/>
            <p:nvPr/>
          </p:nvSpPr>
          <p:spPr>
            <a:xfrm>
              <a:off x="6394757" y="600784"/>
              <a:ext cx="867905" cy="883404"/>
            </a:xfrm>
            <a:prstGeom prst="rect">
              <a:avLst/>
            </a:prstGeom>
            <a:solidFill>
              <a:srgbClr val="FA0E46"/>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dirty="0">
                  <a:latin typeface="Franklin Gothic Heavy" panose="020B0903020102020204" pitchFamily="34" charset="0"/>
                </a:rPr>
                <a:t>R</a:t>
              </a:r>
            </a:p>
          </p:txBody>
        </p:sp>
        <p:sp>
          <p:nvSpPr>
            <p:cNvPr id="9" name="Rectangle 8">
              <a:extLst>
                <a:ext uri="{FF2B5EF4-FFF2-40B4-BE49-F238E27FC236}">
                  <a16:creationId xmlns:a16="http://schemas.microsoft.com/office/drawing/2014/main" id="{2CA49300-A26A-1587-B57F-3E330EF00707}"/>
                </a:ext>
              </a:extLst>
            </p:cNvPr>
            <p:cNvSpPr/>
            <p:nvPr/>
          </p:nvSpPr>
          <p:spPr>
            <a:xfrm>
              <a:off x="7690700" y="428174"/>
              <a:ext cx="867905" cy="883404"/>
            </a:xfrm>
            <a:prstGeom prst="rect">
              <a:avLst/>
            </a:prstGeom>
            <a:solidFill>
              <a:srgbClr val="00B0F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dirty="0">
                  <a:latin typeface="Franklin Gothic Heavy" panose="020B0903020102020204" pitchFamily="34" charset="0"/>
                </a:rPr>
                <a:t>I</a:t>
              </a:r>
            </a:p>
          </p:txBody>
        </p:sp>
        <p:sp>
          <p:nvSpPr>
            <p:cNvPr id="10" name="Rectangle 9">
              <a:extLst>
                <a:ext uri="{FF2B5EF4-FFF2-40B4-BE49-F238E27FC236}">
                  <a16:creationId xmlns:a16="http://schemas.microsoft.com/office/drawing/2014/main" id="{D9794B9B-506D-B1DB-7C70-B2B3A887128E}"/>
                </a:ext>
              </a:extLst>
            </p:cNvPr>
            <p:cNvSpPr/>
            <p:nvPr/>
          </p:nvSpPr>
          <p:spPr>
            <a:xfrm>
              <a:off x="8952706" y="624190"/>
              <a:ext cx="867905" cy="883404"/>
            </a:xfrm>
            <a:prstGeom prst="rect">
              <a:avLst/>
            </a:prstGeom>
            <a:solidFill>
              <a:srgbClr val="7030A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dirty="0">
                  <a:latin typeface="Franklin Gothic Heavy" panose="020B0903020102020204" pitchFamily="34" charset="0"/>
                </a:rPr>
                <a:t>E</a:t>
              </a:r>
            </a:p>
          </p:txBody>
        </p:sp>
        <p:sp>
          <p:nvSpPr>
            <p:cNvPr id="11" name="Rectangle 10">
              <a:extLst>
                <a:ext uri="{FF2B5EF4-FFF2-40B4-BE49-F238E27FC236}">
                  <a16:creationId xmlns:a16="http://schemas.microsoft.com/office/drawing/2014/main" id="{51911F48-16AF-3A9A-E378-65FA27B7D97E}"/>
                </a:ext>
              </a:extLst>
            </p:cNvPr>
            <p:cNvSpPr/>
            <p:nvPr/>
          </p:nvSpPr>
          <p:spPr>
            <a:xfrm>
              <a:off x="10181696" y="356619"/>
              <a:ext cx="867905" cy="883404"/>
            </a:xfrm>
            <a:prstGeom prst="rect">
              <a:avLst/>
            </a:prstGeom>
            <a:solidFill>
              <a:srgbClr val="92D05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dirty="0">
                  <a:latin typeface="Franklin Gothic Heavy" panose="020B0903020102020204" pitchFamily="34" charset="0"/>
                </a:rPr>
                <a:t>S</a:t>
              </a:r>
            </a:p>
          </p:txBody>
        </p:sp>
      </p:grpSp>
      <mc:AlternateContent xmlns:mc="http://schemas.openxmlformats.org/markup-compatibility/2006" xmlns:p14="http://schemas.microsoft.com/office/powerpoint/2010/main">
        <mc:Choice Requires="p14">
          <p:contentPart p14:bwMode="auto" r:id="rId3">
            <p14:nvContentPartPr>
              <p14:cNvPr id="47" name="Ink 46">
                <a:extLst>
                  <a:ext uri="{FF2B5EF4-FFF2-40B4-BE49-F238E27FC236}">
                    <a16:creationId xmlns:a16="http://schemas.microsoft.com/office/drawing/2014/main" id="{060EE298-8F58-14F0-DBAC-C8BCA5B85672}"/>
                  </a:ext>
                </a:extLst>
              </p14:cNvPr>
              <p14:cNvContentPartPr/>
              <p14:nvPr/>
            </p14:nvContentPartPr>
            <p14:xfrm>
              <a:off x="1704972" y="2040584"/>
              <a:ext cx="360" cy="83160"/>
            </p14:xfrm>
          </p:contentPart>
        </mc:Choice>
        <mc:Fallback xmlns="">
          <p:pic>
            <p:nvPicPr>
              <p:cNvPr id="47" name="Ink 46">
                <a:extLst>
                  <a:ext uri="{FF2B5EF4-FFF2-40B4-BE49-F238E27FC236}">
                    <a16:creationId xmlns:a16="http://schemas.microsoft.com/office/drawing/2014/main" id="{060EE298-8F58-14F0-DBAC-C8BCA5B85672}"/>
                  </a:ext>
                </a:extLst>
              </p:cNvPr>
              <p:cNvPicPr/>
              <p:nvPr/>
            </p:nvPicPr>
            <p:blipFill>
              <a:blip r:embed="rId4"/>
              <a:stretch>
                <a:fillRect/>
              </a:stretch>
            </p:blipFill>
            <p:spPr>
              <a:xfrm>
                <a:off x="1695972" y="2031584"/>
                <a:ext cx="1800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0" name="Ink 49">
                <a:extLst>
                  <a:ext uri="{FF2B5EF4-FFF2-40B4-BE49-F238E27FC236}">
                    <a16:creationId xmlns:a16="http://schemas.microsoft.com/office/drawing/2014/main" id="{9DC56795-2423-7229-9DAD-6FFF5643135F}"/>
                  </a:ext>
                </a:extLst>
              </p14:cNvPr>
              <p14:cNvContentPartPr/>
              <p14:nvPr/>
            </p14:nvContentPartPr>
            <p14:xfrm>
              <a:off x="-464803" y="2417864"/>
              <a:ext cx="360" cy="360"/>
            </p14:xfrm>
          </p:contentPart>
        </mc:Choice>
        <mc:Fallback xmlns="">
          <p:pic>
            <p:nvPicPr>
              <p:cNvPr id="50" name="Ink 49">
                <a:extLst>
                  <a:ext uri="{FF2B5EF4-FFF2-40B4-BE49-F238E27FC236}">
                    <a16:creationId xmlns:a16="http://schemas.microsoft.com/office/drawing/2014/main" id="{9DC56795-2423-7229-9DAD-6FFF5643135F}"/>
                  </a:ext>
                </a:extLst>
              </p:cNvPr>
              <p:cNvPicPr/>
              <p:nvPr/>
            </p:nvPicPr>
            <p:blipFill>
              <a:blip r:embed="rId6"/>
              <a:stretch>
                <a:fillRect/>
              </a:stretch>
            </p:blipFill>
            <p:spPr>
              <a:xfrm>
                <a:off x="-473803" y="240886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1" name="Ink 50">
                <a:extLst>
                  <a:ext uri="{FF2B5EF4-FFF2-40B4-BE49-F238E27FC236}">
                    <a16:creationId xmlns:a16="http://schemas.microsoft.com/office/drawing/2014/main" id="{1814BEC4-14CD-28EB-4963-DD9167570E72}"/>
                  </a:ext>
                </a:extLst>
              </p14:cNvPr>
              <p14:cNvContentPartPr/>
              <p14:nvPr/>
            </p14:nvContentPartPr>
            <p14:xfrm>
              <a:off x="1285877" y="2262704"/>
              <a:ext cx="360" cy="360"/>
            </p14:xfrm>
          </p:contentPart>
        </mc:Choice>
        <mc:Fallback xmlns="">
          <p:pic>
            <p:nvPicPr>
              <p:cNvPr id="51" name="Ink 50">
                <a:extLst>
                  <a:ext uri="{FF2B5EF4-FFF2-40B4-BE49-F238E27FC236}">
                    <a16:creationId xmlns:a16="http://schemas.microsoft.com/office/drawing/2014/main" id="{1814BEC4-14CD-28EB-4963-DD9167570E72}"/>
                  </a:ext>
                </a:extLst>
              </p:cNvPr>
              <p:cNvPicPr/>
              <p:nvPr/>
            </p:nvPicPr>
            <p:blipFill>
              <a:blip r:embed="rId6"/>
              <a:stretch>
                <a:fillRect/>
              </a:stretch>
            </p:blipFill>
            <p:spPr>
              <a:xfrm>
                <a:off x="1277237" y="2253704"/>
                <a:ext cx="18000" cy="18000"/>
              </a:xfrm>
              <a:prstGeom prst="rect">
                <a:avLst/>
              </a:prstGeom>
            </p:spPr>
          </p:pic>
        </mc:Fallback>
      </mc:AlternateContent>
      <p:grpSp>
        <p:nvGrpSpPr>
          <p:cNvPr id="55" name="Group 54">
            <a:extLst>
              <a:ext uri="{FF2B5EF4-FFF2-40B4-BE49-F238E27FC236}">
                <a16:creationId xmlns:a16="http://schemas.microsoft.com/office/drawing/2014/main" id="{A8BC18A2-58FA-D5B2-B501-8CE90E68B66B}"/>
              </a:ext>
            </a:extLst>
          </p:cNvPr>
          <p:cNvGrpSpPr/>
          <p:nvPr/>
        </p:nvGrpSpPr>
        <p:grpSpPr>
          <a:xfrm>
            <a:off x="411343" y="-24784"/>
            <a:ext cx="2259362" cy="4091868"/>
            <a:chOff x="411343" y="-9286"/>
            <a:chExt cx="2259362" cy="4091868"/>
          </a:xfrm>
        </p:grpSpPr>
        <p:grpSp>
          <p:nvGrpSpPr>
            <p:cNvPr id="24" name="Group 23">
              <a:extLst>
                <a:ext uri="{FF2B5EF4-FFF2-40B4-BE49-F238E27FC236}">
                  <a16:creationId xmlns:a16="http://schemas.microsoft.com/office/drawing/2014/main" id="{87673935-028A-5F66-20ED-A98A151B4715}"/>
                </a:ext>
              </a:extLst>
            </p:cNvPr>
            <p:cNvGrpSpPr/>
            <p:nvPr/>
          </p:nvGrpSpPr>
          <p:grpSpPr>
            <a:xfrm>
              <a:off x="411343" y="1823220"/>
              <a:ext cx="2259362" cy="2259362"/>
              <a:chOff x="494655" y="1604971"/>
              <a:chExt cx="2259362" cy="2259362"/>
            </a:xfrm>
          </p:grpSpPr>
          <p:pic>
            <p:nvPicPr>
              <p:cNvPr id="13" name="Picture 6" descr="Picnic Basket Summer Fun Sticker - Picnic Basket Summer Fun Joypixels Stickers">
                <a:extLst>
                  <a:ext uri="{FF2B5EF4-FFF2-40B4-BE49-F238E27FC236}">
                    <a16:creationId xmlns:a16="http://schemas.microsoft.com/office/drawing/2014/main" id="{A8553816-61CE-98BE-94AB-F51A2BA2B8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4655" y="1604971"/>
                <a:ext cx="2259362" cy="225936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32E7FD30-8200-A2C4-08BE-4C1996F1D6BE}"/>
                  </a:ext>
                </a:extLst>
              </p:cNvPr>
              <p:cNvSpPr/>
              <p:nvPr/>
            </p:nvSpPr>
            <p:spPr>
              <a:xfrm>
                <a:off x="827666" y="2917555"/>
                <a:ext cx="1593339" cy="51144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rial Black" panose="020B0A04020102020204" pitchFamily="34" charset="0"/>
                  </a:rPr>
                  <a:t>PANDAS</a:t>
                </a:r>
              </a:p>
            </p:txBody>
          </p:sp>
        </p:grpSp>
        <p:cxnSp>
          <p:nvCxnSpPr>
            <p:cNvPr id="42" name="Straight Connector 41">
              <a:extLst>
                <a:ext uri="{FF2B5EF4-FFF2-40B4-BE49-F238E27FC236}">
                  <a16:creationId xmlns:a16="http://schemas.microsoft.com/office/drawing/2014/main" id="{A700943E-864A-0F2D-554A-EA98351193F2}"/>
                </a:ext>
              </a:extLst>
            </p:cNvPr>
            <p:cNvCxnSpPr>
              <a:cxnSpLocks/>
              <a:endCxn id="13" idx="0"/>
            </p:cNvCxnSpPr>
            <p:nvPr/>
          </p:nvCxnSpPr>
          <p:spPr>
            <a:xfrm>
              <a:off x="1541023" y="-9286"/>
              <a:ext cx="1" cy="1832506"/>
            </a:xfrm>
            <a:prstGeom prst="line">
              <a:avLst/>
            </a:prstGeom>
            <a:ln w="38100" cap="rnd" cmpd="sng">
              <a:solidFill>
                <a:schemeClr val="tx1"/>
              </a:solidFill>
              <a:bevel/>
            </a:ln>
          </p:spPr>
          <p:style>
            <a:lnRef idx="1">
              <a:schemeClr val="accent1"/>
            </a:lnRef>
            <a:fillRef idx="0">
              <a:schemeClr val="accent1"/>
            </a:fillRef>
            <a:effectRef idx="0">
              <a:schemeClr val="accent1"/>
            </a:effectRef>
            <a:fontRef idx="minor">
              <a:schemeClr val="tx1"/>
            </a:fontRef>
          </p:style>
        </p:cxnSp>
        <p:pic>
          <p:nvPicPr>
            <p:cNvPr id="2054" name="Picture 6" descr="Ribbon Objects Sticker - Ribbon Objects Joypixels Stickers">
              <a:extLst>
                <a:ext uri="{FF2B5EF4-FFF2-40B4-BE49-F238E27FC236}">
                  <a16:creationId xmlns:a16="http://schemas.microsoft.com/office/drawing/2014/main" id="{D0A67D59-5E7B-3F9F-67AE-43DFC99A1B8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34873" y="1538201"/>
              <a:ext cx="867904" cy="8101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a:extLst>
              <a:ext uri="{FF2B5EF4-FFF2-40B4-BE49-F238E27FC236}">
                <a16:creationId xmlns:a16="http://schemas.microsoft.com/office/drawing/2014/main" id="{618E4DC5-A847-CE21-3132-10431ABB15C5}"/>
              </a:ext>
            </a:extLst>
          </p:cNvPr>
          <p:cNvGrpSpPr/>
          <p:nvPr/>
        </p:nvGrpSpPr>
        <p:grpSpPr>
          <a:xfrm>
            <a:off x="2670705" y="-40283"/>
            <a:ext cx="2259362" cy="5959609"/>
            <a:chOff x="2670705" y="-9286"/>
            <a:chExt cx="2259362" cy="5959609"/>
          </a:xfrm>
        </p:grpSpPr>
        <p:grpSp>
          <p:nvGrpSpPr>
            <p:cNvPr id="25" name="Group 24">
              <a:extLst>
                <a:ext uri="{FF2B5EF4-FFF2-40B4-BE49-F238E27FC236}">
                  <a16:creationId xmlns:a16="http://schemas.microsoft.com/office/drawing/2014/main" id="{475ECAD7-719B-678D-A520-2854DB9318DE}"/>
                </a:ext>
              </a:extLst>
            </p:cNvPr>
            <p:cNvGrpSpPr/>
            <p:nvPr/>
          </p:nvGrpSpPr>
          <p:grpSpPr>
            <a:xfrm>
              <a:off x="2670705" y="3690961"/>
              <a:ext cx="2259362" cy="2259362"/>
              <a:chOff x="494655" y="4353870"/>
              <a:chExt cx="2259362" cy="2259362"/>
            </a:xfrm>
          </p:grpSpPr>
          <p:pic>
            <p:nvPicPr>
              <p:cNvPr id="16" name="Picture 6" descr="Picnic Basket Summer Fun Sticker - Picnic Basket Summer Fun Joypixels Stickers">
                <a:extLst>
                  <a:ext uri="{FF2B5EF4-FFF2-40B4-BE49-F238E27FC236}">
                    <a16:creationId xmlns:a16="http://schemas.microsoft.com/office/drawing/2014/main" id="{C98BFECB-FABC-4440-4CC4-35216E82DDF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4655" y="4353870"/>
                <a:ext cx="2259362" cy="2259362"/>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5E2E3AFC-B6EA-3455-486F-F910FA988087}"/>
                  </a:ext>
                </a:extLst>
              </p:cNvPr>
              <p:cNvSpPr/>
              <p:nvPr/>
            </p:nvSpPr>
            <p:spPr>
              <a:xfrm>
                <a:off x="916841" y="5710103"/>
                <a:ext cx="1593339" cy="511444"/>
              </a:xfrm>
              <a:prstGeom prst="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rial Black" panose="020B0A04020102020204" pitchFamily="34" charset="0"/>
                  </a:rPr>
                  <a:t>NUMPY</a:t>
                </a:r>
              </a:p>
            </p:txBody>
          </p:sp>
        </p:grpSp>
        <p:cxnSp>
          <p:nvCxnSpPr>
            <p:cNvPr id="40" name="Straight Connector 39">
              <a:extLst>
                <a:ext uri="{FF2B5EF4-FFF2-40B4-BE49-F238E27FC236}">
                  <a16:creationId xmlns:a16="http://schemas.microsoft.com/office/drawing/2014/main" id="{C4DB1F0D-E53C-2F50-3AFF-382789B8A897}"/>
                </a:ext>
              </a:extLst>
            </p:cNvPr>
            <p:cNvCxnSpPr>
              <a:cxnSpLocks/>
            </p:cNvCxnSpPr>
            <p:nvPr/>
          </p:nvCxnSpPr>
          <p:spPr>
            <a:xfrm>
              <a:off x="3800386" y="-9286"/>
              <a:ext cx="0" cy="3726521"/>
            </a:xfrm>
            <a:prstGeom prst="line">
              <a:avLst/>
            </a:prstGeom>
            <a:ln w="38100" cap="rnd" cmpd="sng">
              <a:solidFill>
                <a:schemeClr val="tx1"/>
              </a:solidFill>
              <a:bevel/>
            </a:ln>
          </p:spPr>
          <p:style>
            <a:lnRef idx="1">
              <a:schemeClr val="accent1"/>
            </a:lnRef>
            <a:fillRef idx="0">
              <a:schemeClr val="accent1"/>
            </a:fillRef>
            <a:effectRef idx="0">
              <a:schemeClr val="accent1"/>
            </a:effectRef>
            <a:fontRef idx="minor">
              <a:schemeClr val="tx1"/>
            </a:fontRef>
          </p:style>
        </p:cxnSp>
        <p:pic>
          <p:nvPicPr>
            <p:cNvPr id="52" name="Picture 6" descr="Ribbon Objects Sticker - Ribbon Objects Joypixels Stickers">
              <a:extLst>
                <a:ext uri="{FF2B5EF4-FFF2-40B4-BE49-F238E27FC236}">
                  <a16:creationId xmlns:a16="http://schemas.microsoft.com/office/drawing/2014/main" id="{573BBD8F-7EBA-5995-2C3B-AF0364ACF76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66434" y="3507731"/>
              <a:ext cx="867904" cy="8101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 name="Group 56">
            <a:extLst>
              <a:ext uri="{FF2B5EF4-FFF2-40B4-BE49-F238E27FC236}">
                <a16:creationId xmlns:a16="http://schemas.microsoft.com/office/drawing/2014/main" id="{E3751762-0DB8-D781-40C7-E0E9C92D3A99}"/>
              </a:ext>
            </a:extLst>
          </p:cNvPr>
          <p:cNvGrpSpPr/>
          <p:nvPr/>
        </p:nvGrpSpPr>
        <p:grpSpPr>
          <a:xfrm>
            <a:off x="6401827" y="-30996"/>
            <a:ext cx="2259362" cy="4558681"/>
            <a:chOff x="6401827" y="0"/>
            <a:chExt cx="2259362" cy="4558681"/>
          </a:xfrm>
        </p:grpSpPr>
        <p:grpSp>
          <p:nvGrpSpPr>
            <p:cNvPr id="27" name="Group 26">
              <a:extLst>
                <a:ext uri="{FF2B5EF4-FFF2-40B4-BE49-F238E27FC236}">
                  <a16:creationId xmlns:a16="http://schemas.microsoft.com/office/drawing/2014/main" id="{2133F21E-7ADE-9F1C-A8BB-E238CCB1A4DF}"/>
                </a:ext>
              </a:extLst>
            </p:cNvPr>
            <p:cNvGrpSpPr/>
            <p:nvPr/>
          </p:nvGrpSpPr>
          <p:grpSpPr>
            <a:xfrm>
              <a:off x="6401827" y="2299319"/>
              <a:ext cx="2259362" cy="2259362"/>
              <a:chOff x="9379940" y="1604971"/>
              <a:chExt cx="2259362" cy="2259362"/>
            </a:xfrm>
          </p:grpSpPr>
          <p:pic>
            <p:nvPicPr>
              <p:cNvPr id="19" name="Picture 6" descr="Picnic Basket Summer Fun Sticker - Picnic Basket Summer Fun Joypixels Stickers">
                <a:extLst>
                  <a:ext uri="{FF2B5EF4-FFF2-40B4-BE49-F238E27FC236}">
                    <a16:creationId xmlns:a16="http://schemas.microsoft.com/office/drawing/2014/main" id="{AF9DAC47-E248-22D2-CB1D-F366B883F6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79940" y="1604971"/>
                <a:ext cx="2259362" cy="2259362"/>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06FEA206-4307-9357-374A-7F26EEF223D3}"/>
                  </a:ext>
                </a:extLst>
              </p:cNvPr>
              <p:cNvSpPr/>
              <p:nvPr/>
            </p:nvSpPr>
            <p:spPr>
              <a:xfrm>
                <a:off x="9764277" y="3022887"/>
                <a:ext cx="1593339" cy="511444"/>
              </a:xfrm>
              <a:prstGeom prst="rect">
                <a:avLst/>
              </a:prstGeom>
              <a:solidFill>
                <a:srgbClr val="92D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rial Black" panose="020B0A04020102020204" pitchFamily="34" charset="0"/>
                  </a:rPr>
                  <a:t>SEABORN</a:t>
                </a:r>
              </a:p>
            </p:txBody>
          </p:sp>
        </p:grpSp>
        <p:cxnSp>
          <p:nvCxnSpPr>
            <p:cNvPr id="38" name="Straight Connector 37">
              <a:extLst>
                <a:ext uri="{FF2B5EF4-FFF2-40B4-BE49-F238E27FC236}">
                  <a16:creationId xmlns:a16="http://schemas.microsoft.com/office/drawing/2014/main" id="{DEB14522-9AB7-2165-8809-8BAEAEFD2912}"/>
                </a:ext>
              </a:extLst>
            </p:cNvPr>
            <p:cNvCxnSpPr>
              <a:cxnSpLocks/>
              <a:endCxn id="19" idx="0"/>
            </p:cNvCxnSpPr>
            <p:nvPr/>
          </p:nvCxnSpPr>
          <p:spPr>
            <a:xfrm>
              <a:off x="7531508" y="0"/>
              <a:ext cx="0" cy="2299319"/>
            </a:xfrm>
            <a:prstGeom prst="line">
              <a:avLst/>
            </a:prstGeom>
            <a:ln w="38100" cap="rnd" cmpd="sng">
              <a:solidFill>
                <a:schemeClr val="tx1"/>
              </a:solidFill>
              <a:bevel/>
            </a:ln>
          </p:spPr>
          <p:style>
            <a:lnRef idx="1">
              <a:schemeClr val="accent1"/>
            </a:lnRef>
            <a:fillRef idx="0">
              <a:schemeClr val="accent1"/>
            </a:fillRef>
            <a:effectRef idx="0">
              <a:schemeClr val="accent1"/>
            </a:effectRef>
            <a:fontRef idx="minor">
              <a:schemeClr val="tx1"/>
            </a:fontRef>
          </p:style>
        </p:cxnSp>
        <p:pic>
          <p:nvPicPr>
            <p:cNvPr id="53" name="Picture 6" descr="Ribbon Objects Sticker - Ribbon Objects Joypixels Stickers">
              <a:extLst>
                <a:ext uri="{FF2B5EF4-FFF2-40B4-BE49-F238E27FC236}">
                  <a16:creationId xmlns:a16="http://schemas.microsoft.com/office/drawing/2014/main" id="{6F12903F-AB04-219A-4663-E2C06EBA62F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7556" y="2063433"/>
              <a:ext cx="867904" cy="8101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a:extLst>
              <a:ext uri="{FF2B5EF4-FFF2-40B4-BE49-F238E27FC236}">
                <a16:creationId xmlns:a16="http://schemas.microsoft.com/office/drawing/2014/main" id="{795B445F-F875-88A7-B63B-15838D93864C}"/>
              </a:ext>
            </a:extLst>
          </p:cNvPr>
          <p:cNvGrpSpPr/>
          <p:nvPr/>
        </p:nvGrpSpPr>
        <p:grpSpPr>
          <a:xfrm>
            <a:off x="9071836" y="-84831"/>
            <a:ext cx="2259362" cy="6279941"/>
            <a:chOff x="9071836" y="-53834"/>
            <a:chExt cx="2259362" cy="6279941"/>
          </a:xfrm>
        </p:grpSpPr>
        <p:grpSp>
          <p:nvGrpSpPr>
            <p:cNvPr id="26" name="Group 25">
              <a:extLst>
                <a:ext uri="{FF2B5EF4-FFF2-40B4-BE49-F238E27FC236}">
                  <a16:creationId xmlns:a16="http://schemas.microsoft.com/office/drawing/2014/main" id="{1953FA76-85AD-58EB-666E-4BA0F2D29F4B}"/>
                </a:ext>
              </a:extLst>
            </p:cNvPr>
            <p:cNvGrpSpPr/>
            <p:nvPr/>
          </p:nvGrpSpPr>
          <p:grpSpPr>
            <a:xfrm>
              <a:off x="9071836" y="3966745"/>
              <a:ext cx="2259362" cy="2259362"/>
              <a:chOff x="9605075" y="4200187"/>
              <a:chExt cx="2259362" cy="2259362"/>
            </a:xfrm>
          </p:grpSpPr>
          <p:pic>
            <p:nvPicPr>
              <p:cNvPr id="22" name="Picture 6" descr="Picnic Basket Summer Fun Sticker - Picnic Basket Summer Fun Joypixels Stickers">
                <a:extLst>
                  <a:ext uri="{FF2B5EF4-FFF2-40B4-BE49-F238E27FC236}">
                    <a16:creationId xmlns:a16="http://schemas.microsoft.com/office/drawing/2014/main" id="{672C0771-53EB-35B8-FC0E-2C439E4F6EA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05075" y="4200187"/>
                <a:ext cx="2259362" cy="225936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5610A0BE-8B09-CDE8-F90C-113B95D8E82B}"/>
                  </a:ext>
                </a:extLst>
              </p:cNvPr>
              <p:cNvSpPr/>
              <p:nvPr/>
            </p:nvSpPr>
            <p:spPr>
              <a:xfrm>
                <a:off x="9717063" y="5531900"/>
                <a:ext cx="2035386" cy="511444"/>
              </a:xfrm>
              <a:prstGeom prst="rect">
                <a:avLst/>
              </a:prstGeom>
              <a:solidFill>
                <a:srgbClr val="FA0E4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rial Black" panose="020B0A04020102020204" pitchFamily="34" charset="0"/>
                  </a:rPr>
                  <a:t>MATPLOTLIB</a:t>
                </a:r>
              </a:p>
            </p:txBody>
          </p:sp>
        </p:grpSp>
        <p:cxnSp>
          <p:nvCxnSpPr>
            <p:cNvPr id="36" name="Straight Connector 35">
              <a:extLst>
                <a:ext uri="{FF2B5EF4-FFF2-40B4-BE49-F238E27FC236}">
                  <a16:creationId xmlns:a16="http://schemas.microsoft.com/office/drawing/2014/main" id="{45E4A73C-B849-2843-E8E5-8B6D498C1FCF}"/>
                </a:ext>
              </a:extLst>
            </p:cNvPr>
            <p:cNvCxnSpPr>
              <a:cxnSpLocks/>
            </p:cNvCxnSpPr>
            <p:nvPr/>
          </p:nvCxnSpPr>
          <p:spPr>
            <a:xfrm>
              <a:off x="10142259" y="-53834"/>
              <a:ext cx="0" cy="3982243"/>
            </a:xfrm>
            <a:prstGeom prst="line">
              <a:avLst/>
            </a:prstGeom>
            <a:ln w="38100" cap="rnd" cmpd="sng">
              <a:solidFill>
                <a:schemeClr val="tx1"/>
              </a:solidFill>
              <a:bevel/>
            </a:ln>
          </p:spPr>
          <p:style>
            <a:lnRef idx="1">
              <a:schemeClr val="accent1"/>
            </a:lnRef>
            <a:fillRef idx="0">
              <a:schemeClr val="accent1"/>
            </a:fillRef>
            <a:effectRef idx="0">
              <a:schemeClr val="accent1"/>
            </a:effectRef>
            <a:fontRef idx="minor">
              <a:schemeClr val="tx1"/>
            </a:fontRef>
          </p:style>
        </p:cxnSp>
        <p:pic>
          <p:nvPicPr>
            <p:cNvPr id="54" name="Picture 6" descr="Ribbon Objects Sticker - Ribbon Objects Joypixels Stickers">
              <a:extLst>
                <a:ext uri="{FF2B5EF4-FFF2-40B4-BE49-F238E27FC236}">
                  <a16:creationId xmlns:a16="http://schemas.microsoft.com/office/drawing/2014/main" id="{3A0599D5-B545-C1FF-AE94-DCB050AFF9A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47744" y="3733023"/>
              <a:ext cx="867904" cy="81016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458461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500" fill="hold"/>
                                        <p:tgtEl>
                                          <p:spTgt spid="55"/>
                                        </p:tgtEl>
                                        <p:attrNameLst>
                                          <p:attrName>ppt_x</p:attrName>
                                        </p:attrNameLst>
                                      </p:cBhvr>
                                      <p:tavLst>
                                        <p:tav tm="0">
                                          <p:val>
                                            <p:strVal val="#ppt_x"/>
                                          </p:val>
                                        </p:tav>
                                        <p:tav tm="100000">
                                          <p:val>
                                            <p:strVal val="#ppt_x"/>
                                          </p:val>
                                        </p:tav>
                                      </p:tavLst>
                                    </p:anim>
                                    <p:anim calcmode="lin" valueType="num">
                                      <p:cBhvr additive="base">
                                        <p:cTn id="12" dur="500" fill="hold"/>
                                        <p:tgtEl>
                                          <p:spTgt spid="55"/>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1" fill="hold" nodeType="afterEffect">
                                  <p:stCondLst>
                                    <p:cond delay="0"/>
                                  </p:stCondLst>
                                  <p:childTnLst>
                                    <p:set>
                                      <p:cBhvr>
                                        <p:cTn id="15" dur="1" fill="hold">
                                          <p:stCondLst>
                                            <p:cond delay="0"/>
                                          </p:stCondLst>
                                        </p:cTn>
                                        <p:tgtEl>
                                          <p:spTgt spid="56"/>
                                        </p:tgtEl>
                                        <p:attrNameLst>
                                          <p:attrName>style.visibility</p:attrName>
                                        </p:attrNameLst>
                                      </p:cBhvr>
                                      <p:to>
                                        <p:strVal val="visible"/>
                                      </p:to>
                                    </p:set>
                                    <p:anim calcmode="lin" valueType="num">
                                      <p:cBhvr additive="base">
                                        <p:cTn id="16" dur="500" fill="hold"/>
                                        <p:tgtEl>
                                          <p:spTgt spid="56"/>
                                        </p:tgtEl>
                                        <p:attrNameLst>
                                          <p:attrName>ppt_x</p:attrName>
                                        </p:attrNameLst>
                                      </p:cBhvr>
                                      <p:tavLst>
                                        <p:tav tm="0">
                                          <p:val>
                                            <p:strVal val="#ppt_x"/>
                                          </p:val>
                                        </p:tav>
                                        <p:tav tm="100000">
                                          <p:val>
                                            <p:strVal val="#ppt_x"/>
                                          </p:val>
                                        </p:tav>
                                      </p:tavLst>
                                    </p:anim>
                                    <p:anim calcmode="lin" valueType="num">
                                      <p:cBhvr additive="base">
                                        <p:cTn id="17" dur="500" fill="hold"/>
                                        <p:tgtEl>
                                          <p:spTgt spid="56"/>
                                        </p:tgtEl>
                                        <p:attrNameLst>
                                          <p:attrName>ppt_y</p:attrName>
                                        </p:attrNameLst>
                                      </p:cBhvr>
                                      <p:tavLst>
                                        <p:tav tm="0">
                                          <p:val>
                                            <p:strVal val="0-#ppt_h/2"/>
                                          </p:val>
                                        </p:tav>
                                        <p:tav tm="100000">
                                          <p:val>
                                            <p:strVal val="#ppt_y"/>
                                          </p:val>
                                        </p:tav>
                                      </p:tavLst>
                                    </p:anim>
                                  </p:childTnLst>
                                </p:cTn>
                              </p:par>
                            </p:childTnLst>
                          </p:cTn>
                        </p:par>
                        <p:par>
                          <p:cTn id="18" fill="hold">
                            <p:stCondLst>
                              <p:cond delay="1500"/>
                            </p:stCondLst>
                            <p:childTnLst>
                              <p:par>
                                <p:cTn id="19" presetID="2" presetClass="entr" presetSubtype="1" fill="hold" nodeType="afterEffect">
                                  <p:stCondLst>
                                    <p:cond delay="0"/>
                                  </p:stCondLst>
                                  <p:childTnLst>
                                    <p:set>
                                      <p:cBhvr>
                                        <p:cTn id="20" dur="1" fill="hold">
                                          <p:stCondLst>
                                            <p:cond delay="0"/>
                                          </p:stCondLst>
                                        </p:cTn>
                                        <p:tgtEl>
                                          <p:spTgt spid="57"/>
                                        </p:tgtEl>
                                        <p:attrNameLst>
                                          <p:attrName>style.visibility</p:attrName>
                                        </p:attrNameLst>
                                      </p:cBhvr>
                                      <p:to>
                                        <p:strVal val="visible"/>
                                      </p:to>
                                    </p:set>
                                    <p:anim calcmode="lin" valueType="num">
                                      <p:cBhvr additive="base">
                                        <p:cTn id="21" dur="500" fill="hold"/>
                                        <p:tgtEl>
                                          <p:spTgt spid="57"/>
                                        </p:tgtEl>
                                        <p:attrNameLst>
                                          <p:attrName>ppt_x</p:attrName>
                                        </p:attrNameLst>
                                      </p:cBhvr>
                                      <p:tavLst>
                                        <p:tav tm="0">
                                          <p:val>
                                            <p:strVal val="#ppt_x"/>
                                          </p:val>
                                        </p:tav>
                                        <p:tav tm="100000">
                                          <p:val>
                                            <p:strVal val="#ppt_x"/>
                                          </p:val>
                                        </p:tav>
                                      </p:tavLst>
                                    </p:anim>
                                    <p:anim calcmode="lin" valueType="num">
                                      <p:cBhvr additive="base">
                                        <p:cTn id="22" dur="500" fill="hold"/>
                                        <p:tgtEl>
                                          <p:spTgt spid="57"/>
                                        </p:tgtEl>
                                        <p:attrNameLst>
                                          <p:attrName>ppt_y</p:attrName>
                                        </p:attrNameLst>
                                      </p:cBhvr>
                                      <p:tavLst>
                                        <p:tav tm="0">
                                          <p:val>
                                            <p:strVal val="0-#ppt_h/2"/>
                                          </p:val>
                                        </p:tav>
                                        <p:tav tm="100000">
                                          <p:val>
                                            <p:strVal val="#ppt_y"/>
                                          </p:val>
                                        </p:tav>
                                      </p:tavLst>
                                    </p:anim>
                                  </p:childTnLst>
                                </p:cTn>
                              </p:par>
                            </p:childTnLst>
                          </p:cTn>
                        </p:par>
                        <p:par>
                          <p:cTn id="23" fill="hold">
                            <p:stCondLst>
                              <p:cond delay="2000"/>
                            </p:stCondLst>
                            <p:childTnLst>
                              <p:par>
                                <p:cTn id="24" presetID="2" presetClass="entr" presetSubtype="1" fill="hold" nodeType="afterEffect">
                                  <p:stCondLst>
                                    <p:cond delay="0"/>
                                  </p:stCondLst>
                                  <p:childTnLst>
                                    <p:set>
                                      <p:cBhvr>
                                        <p:cTn id="25" dur="1" fill="hold">
                                          <p:stCondLst>
                                            <p:cond delay="0"/>
                                          </p:stCondLst>
                                        </p:cTn>
                                        <p:tgtEl>
                                          <p:spTgt spid="58"/>
                                        </p:tgtEl>
                                        <p:attrNameLst>
                                          <p:attrName>style.visibility</p:attrName>
                                        </p:attrNameLst>
                                      </p:cBhvr>
                                      <p:to>
                                        <p:strVal val="visible"/>
                                      </p:to>
                                    </p:set>
                                    <p:anim calcmode="lin" valueType="num">
                                      <p:cBhvr additive="base">
                                        <p:cTn id="26" dur="500" fill="hold"/>
                                        <p:tgtEl>
                                          <p:spTgt spid="58"/>
                                        </p:tgtEl>
                                        <p:attrNameLst>
                                          <p:attrName>ppt_x</p:attrName>
                                        </p:attrNameLst>
                                      </p:cBhvr>
                                      <p:tavLst>
                                        <p:tav tm="0">
                                          <p:val>
                                            <p:strVal val="#ppt_x"/>
                                          </p:val>
                                        </p:tav>
                                        <p:tav tm="100000">
                                          <p:val>
                                            <p:strVal val="#ppt_x"/>
                                          </p:val>
                                        </p:tav>
                                      </p:tavLst>
                                    </p:anim>
                                    <p:anim calcmode="lin" valueType="num">
                                      <p:cBhvr additive="base">
                                        <p:cTn id="27" dur="500" fill="hold"/>
                                        <p:tgtEl>
                                          <p:spTgt spid="5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Beyond Market Basket Analysis: Extending Association Rules - Ironside Group">
            <a:extLst>
              <a:ext uri="{FF2B5EF4-FFF2-40B4-BE49-F238E27FC236}">
                <a16:creationId xmlns:a16="http://schemas.microsoft.com/office/drawing/2014/main" id="{09254AC1-2AB7-0172-CC9E-8F8E67F158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16C2C38-AB5E-32C8-AA84-F9541435E5AC}"/>
              </a:ext>
            </a:extLst>
          </p:cNvPr>
          <p:cNvPicPr>
            <a:picLocks noChangeAspect="1"/>
          </p:cNvPicPr>
          <p:nvPr/>
        </p:nvPicPr>
        <p:blipFill>
          <a:blip r:embed="rId3"/>
          <a:stretch>
            <a:fillRect/>
          </a:stretch>
        </p:blipFill>
        <p:spPr>
          <a:xfrm>
            <a:off x="5160936" y="786337"/>
            <a:ext cx="6540285" cy="5285326"/>
          </a:xfrm>
          <a:prstGeom prst="ellipse">
            <a:avLst/>
          </a:prstGeom>
          <a:ln>
            <a:noFill/>
          </a:ln>
          <a:effectLst>
            <a:softEdge rad="112500"/>
          </a:effectLst>
        </p:spPr>
      </p:pic>
      <p:grpSp>
        <p:nvGrpSpPr>
          <p:cNvPr id="3" name="Group 2">
            <a:extLst>
              <a:ext uri="{FF2B5EF4-FFF2-40B4-BE49-F238E27FC236}">
                <a16:creationId xmlns:a16="http://schemas.microsoft.com/office/drawing/2014/main" id="{6E4CF4E8-AD75-D4B9-ADE6-E88065D01A63}"/>
              </a:ext>
            </a:extLst>
          </p:cNvPr>
          <p:cNvGrpSpPr/>
          <p:nvPr/>
        </p:nvGrpSpPr>
        <p:grpSpPr>
          <a:xfrm>
            <a:off x="682894" y="246986"/>
            <a:ext cx="4119322" cy="1255363"/>
            <a:chOff x="889215" y="1049808"/>
            <a:chExt cx="4119322" cy="1255363"/>
          </a:xfrm>
        </p:grpSpPr>
        <p:sp>
          <p:nvSpPr>
            <p:cNvPr id="7" name="Rectangle 6">
              <a:extLst>
                <a:ext uri="{FF2B5EF4-FFF2-40B4-BE49-F238E27FC236}">
                  <a16:creationId xmlns:a16="http://schemas.microsoft.com/office/drawing/2014/main" id="{13DF2F4A-E522-C1BA-039D-4724E796EC9E}"/>
                </a:ext>
              </a:extLst>
            </p:cNvPr>
            <p:cNvSpPr/>
            <p:nvPr/>
          </p:nvSpPr>
          <p:spPr>
            <a:xfrm>
              <a:off x="889215" y="1049808"/>
              <a:ext cx="945397" cy="1228443"/>
            </a:xfrm>
            <a:prstGeom prst="rect">
              <a:avLst/>
            </a:prstGeom>
            <a:solidFill>
              <a:srgbClr val="FA0E4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600" dirty="0">
                  <a:latin typeface="Broadway" panose="04040905080B02020502" pitchFamily="82" charset="0"/>
                </a:rPr>
                <a:t>E</a:t>
              </a:r>
            </a:p>
          </p:txBody>
        </p:sp>
        <p:sp>
          <p:nvSpPr>
            <p:cNvPr id="8" name="Rectangle 7">
              <a:extLst>
                <a:ext uri="{FF2B5EF4-FFF2-40B4-BE49-F238E27FC236}">
                  <a16:creationId xmlns:a16="http://schemas.microsoft.com/office/drawing/2014/main" id="{81199DF9-ECD7-0279-A0DE-3A24BF4C68D6}"/>
                </a:ext>
              </a:extLst>
            </p:cNvPr>
            <p:cNvSpPr/>
            <p:nvPr/>
          </p:nvSpPr>
          <p:spPr>
            <a:xfrm>
              <a:off x="2496520" y="1076728"/>
              <a:ext cx="945397" cy="1228443"/>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600" dirty="0">
                  <a:latin typeface="Broadway" panose="04040905080B02020502" pitchFamily="82" charset="0"/>
                </a:rPr>
                <a:t>D</a:t>
              </a:r>
            </a:p>
          </p:txBody>
        </p:sp>
        <p:sp>
          <p:nvSpPr>
            <p:cNvPr id="9" name="Rectangle 8">
              <a:extLst>
                <a:ext uri="{FF2B5EF4-FFF2-40B4-BE49-F238E27FC236}">
                  <a16:creationId xmlns:a16="http://schemas.microsoft.com/office/drawing/2014/main" id="{66D184BF-7646-1A42-C0AB-C62ABCBF230D}"/>
                </a:ext>
              </a:extLst>
            </p:cNvPr>
            <p:cNvSpPr/>
            <p:nvPr/>
          </p:nvSpPr>
          <p:spPr>
            <a:xfrm>
              <a:off x="3990815" y="1076728"/>
              <a:ext cx="1017722" cy="122844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600" dirty="0">
                  <a:latin typeface="Broadway" panose="04040905080B02020502" pitchFamily="82" charset="0"/>
                </a:rPr>
                <a:t>A</a:t>
              </a:r>
            </a:p>
          </p:txBody>
        </p:sp>
      </p:grpSp>
      <p:sp>
        <p:nvSpPr>
          <p:cNvPr id="16" name="TextBox 15">
            <a:extLst>
              <a:ext uri="{FF2B5EF4-FFF2-40B4-BE49-F238E27FC236}">
                <a16:creationId xmlns:a16="http://schemas.microsoft.com/office/drawing/2014/main" id="{B22BB3E4-6ED6-1EA3-ECE2-A2F4DBD03A9B}"/>
              </a:ext>
            </a:extLst>
          </p:cNvPr>
          <p:cNvSpPr txBox="1"/>
          <p:nvPr/>
        </p:nvSpPr>
        <p:spPr>
          <a:xfrm>
            <a:off x="355170" y="1776255"/>
            <a:ext cx="5290089" cy="2677656"/>
          </a:xfrm>
          <a:prstGeom prst="rect">
            <a:avLst/>
          </a:prstGeom>
          <a:solidFill>
            <a:srgbClr val="FFFF00"/>
          </a:solidFill>
        </p:spPr>
        <p:txBody>
          <a:bodyPr wrap="square">
            <a:spAutoFit/>
          </a:bodyPr>
          <a:lstStyle/>
          <a:p>
            <a:r>
              <a:rPr lang="en-US" sz="2800" b="0" i="0" dirty="0">
                <a:solidFill>
                  <a:srgbClr val="000000"/>
                </a:solidFill>
                <a:effectLst/>
                <a:latin typeface="Britannic Bold" panose="020B0903060703020204" pitchFamily="34" charset="0"/>
                <a:cs typeface="Cascadia Mono SemiLight" panose="020B0609020000020004" pitchFamily="49" charset="0"/>
              </a:rPr>
              <a:t>Exploratory data analysis (EDA) is used by data scientists to analyze and investigate data sets and summarize their main characteristics, often employing data visualization methods.</a:t>
            </a:r>
            <a:endParaRPr lang="en-US" sz="2800" dirty="0">
              <a:latin typeface="Britannic Bold" panose="020B0903060703020204" pitchFamily="34" charset="0"/>
              <a:cs typeface="Cascadia Mono SemiLight" panose="020B0609020000020004" pitchFamily="49" charset="0"/>
            </a:endParaRPr>
          </a:p>
        </p:txBody>
      </p:sp>
    </p:spTree>
    <p:extLst>
      <p:ext uri="{BB962C8B-B14F-4D97-AF65-F5344CB8AC3E}">
        <p14:creationId xmlns:p14="http://schemas.microsoft.com/office/powerpoint/2010/main" val="3151172137"/>
      </p:ext>
    </p:extLst>
  </p:cSld>
  <p:clrMapOvr>
    <a:masterClrMapping/>
  </p:clrMapOvr>
  <p:transition spd="slow">
    <p:wheel spokes="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Beyond Market Basket Analysis: Extending Association Rules - Ironside Group">
            <a:extLst>
              <a:ext uri="{FF2B5EF4-FFF2-40B4-BE49-F238E27FC236}">
                <a16:creationId xmlns:a16="http://schemas.microsoft.com/office/drawing/2014/main" id="{3DFD4BCD-E36C-A50B-8C0A-1249206F65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47D7D00-57BF-4D2A-7A4B-A66717155D3E}"/>
              </a:ext>
            </a:extLst>
          </p:cNvPr>
          <p:cNvSpPr txBox="1"/>
          <p:nvPr/>
        </p:nvSpPr>
        <p:spPr>
          <a:xfrm>
            <a:off x="526942" y="309966"/>
            <a:ext cx="5889356" cy="646331"/>
          </a:xfrm>
          <a:prstGeom prst="rect">
            <a:avLst/>
          </a:prstGeom>
          <a:solidFill>
            <a:srgbClr val="92D050"/>
          </a:solidFill>
          <a:ln>
            <a:solidFill>
              <a:schemeClr val="bg1"/>
            </a:solidFill>
          </a:ln>
        </p:spPr>
        <p:txBody>
          <a:bodyPr wrap="square" rtlCol="0">
            <a:spAutoFit/>
          </a:bodyPr>
          <a:lstStyle/>
          <a:p>
            <a:r>
              <a:rPr lang="en-US" sz="3600" dirty="0">
                <a:latin typeface="Arial Black" panose="020B0A04020102020204" pitchFamily="34" charset="0"/>
              </a:rPr>
              <a:t>ADVANTAGES OF </a:t>
            </a:r>
            <a:r>
              <a:rPr lang="en-US" sz="3600" dirty="0">
                <a:solidFill>
                  <a:schemeClr val="bg1"/>
                </a:solidFill>
                <a:latin typeface="Arial Black" panose="020B0A04020102020204" pitchFamily="34" charset="0"/>
              </a:rPr>
              <a:t>EDA</a:t>
            </a:r>
          </a:p>
        </p:txBody>
      </p:sp>
      <p:sp>
        <p:nvSpPr>
          <p:cNvPr id="5" name="TextBox 4">
            <a:extLst>
              <a:ext uri="{FF2B5EF4-FFF2-40B4-BE49-F238E27FC236}">
                <a16:creationId xmlns:a16="http://schemas.microsoft.com/office/drawing/2014/main" id="{F0810ACD-12B3-FE09-196F-2D2310371780}"/>
              </a:ext>
            </a:extLst>
          </p:cNvPr>
          <p:cNvSpPr txBox="1"/>
          <p:nvPr/>
        </p:nvSpPr>
        <p:spPr>
          <a:xfrm>
            <a:off x="526941" y="1390249"/>
            <a:ext cx="10616339" cy="1569660"/>
          </a:xfrm>
          <a:prstGeom prst="rect">
            <a:avLst/>
          </a:prstGeom>
          <a:solidFill>
            <a:schemeClr val="tx1"/>
          </a:solidFill>
        </p:spPr>
        <p:txBody>
          <a:bodyPr wrap="square">
            <a:spAutoFit/>
          </a:bodyPr>
          <a:lstStyle/>
          <a:p>
            <a:r>
              <a:rPr lang="en-US" sz="2400" dirty="0">
                <a:solidFill>
                  <a:schemeClr val="bg1"/>
                </a:solidFill>
                <a:latin typeface="Britannic Bold" panose="020B0903060703020204" pitchFamily="34" charset="0"/>
              </a:rPr>
              <a:t>The main purpose of EDA is to help look at data before making any assumptions. It can help identify obvious errors, as well as better understand patterns within the data, detect outliers or anomalous events, find interesting relations among the variables.</a:t>
            </a:r>
          </a:p>
        </p:txBody>
      </p:sp>
      <p:sp>
        <p:nvSpPr>
          <p:cNvPr id="6" name="TextBox 5">
            <a:extLst>
              <a:ext uri="{FF2B5EF4-FFF2-40B4-BE49-F238E27FC236}">
                <a16:creationId xmlns:a16="http://schemas.microsoft.com/office/drawing/2014/main" id="{5BB4D3C4-21F4-A294-31B2-C97E19DC8E9E}"/>
              </a:ext>
            </a:extLst>
          </p:cNvPr>
          <p:cNvSpPr txBox="1"/>
          <p:nvPr/>
        </p:nvSpPr>
        <p:spPr>
          <a:xfrm>
            <a:off x="526941" y="3070695"/>
            <a:ext cx="7268705" cy="646331"/>
          </a:xfrm>
          <a:prstGeom prst="rect">
            <a:avLst/>
          </a:prstGeom>
          <a:solidFill>
            <a:srgbClr val="00B0F0"/>
          </a:solidFill>
          <a:ln>
            <a:solidFill>
              <a:schemeClr val="bg1"/>
            </a:solidFill>
          </a:ln>
        </p:spPr>
        <p:txBody>
          <a:bodyPr wrap="square" rtlCol="0">
            <a:spAutoFit/>
          </a:bodyPr>
          <a:lstStyle/>
          <a:p>
            <a:r>
              <a:rPr lang="en-US" sz="3600" dirty="0">
                <a:latin typeface="Arial Black" panose="020B0A04020102020204" pitchFamily="34" charset="0"/>
              </a:rPr>
              <a:t>DIS-ADVANTAGES OF </a:t>
            </a:r>
            <a:r>
              <a:rPr lang="en-US" sz="3600" dirty="0">
                <a:solidFill>
                  <a:schemeClr val="bg1"/>
                </a:solidFill>
                <a:latin typeface="Arial Black" panose="020B0A04020102020204" pitchFamily="34" charset="0"/>
              </a:rPr>
              <a:t>EDA</a:t>
            </a:r>
          </a:p>
        </p:txBody>
      </p:sp>
      <p:sp>
        <p:nvSpPr>
          <p:cNvPr id="8" name="TextBox 7">
            <a:extLst>
              <a:ext uri="{FF2B5EF4-FFF2-40B4-BE49-F238E27FC236}">
                <a16:creationId xmlns:a16="http://schemas.microsoft.com/office/drawing/2014/main" id="{F41D1209-28A6-AD56-B35A-2E4AD2B2F949}"/>
              </a:ext>
            </a:extLst>
          </p:cNvPr>
          <p:cNvSpPr txBox="1"/>
          <p:nvPr/>
        </p:nvSpPr>
        <p:spPr>
          <a:xfrm>
            <a:off x="402956" y="4026079"/>
            <a:ext cx="11313763" cy="1815882"/>
          </a:xfrm>
          <a:prstGeom prst="rect">
            <a:avLst/>
          </a:prstGeom>
          <a:solidFill>
            <a:schemeClr val="bg1"/>
          </a:solidFill>
          <a:ln>
            <a:solidFill>
              <a:schemeClr val="tx1"/>
            </a:solidFill>
          </a:ln>
        </p:spPr>
        <p:txBody>
          <a:bodyPr wrap="square">
            <a:spAutoFit/>
          </a:bodyPr>
          <a:lstStyle/>
          <a:p>
            <a:r>
              <a:rPr lang="en-US" sz="2800" dirty="0">
                <a:latin typeface="Britannic Bold" panose="020B0903060703020204" pitchFamily="34" charset="0"/>
              </a:rPr>
              <a:t>Exploratory research comes with disadvantages that include offering inconclusive results, lack of standardized analysis, small sample population and outdated information that can adversely affect the authenticity of the information</a:t>
            </a:r>
          </a:p>
        </p:txBody>
      </p:sp>
    </p:spTree>
    <p:extLst>
      <p:ext uri="{BB962C8B-B14F-4D97-AF65-F5344CB8AC3E}">
        <p14:creationId xmlns:p14="http://schemas.microsoft.com/office/powerpoint/2010/main" val="6720465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084CF82-648A-C8ED-8A48-B44680B2E5BE}"/>
              </a:ext>
            </a:extLst>
          </p:cNvPr>
          <p:cNvGrpSpPr/>
          <p:nvPr/>
        </p:nvGrpSpPr>
        <p:grpSpPr>
          <a:xfrm>
            <a:off x="0" y="0"/>
            <a:ext cx="12189616" cy="6858000"/>
            <a:chOff x="0" y="0"/>
            <a:chExt cx="12189616" cy="6858000"/>
          </a:xfrm>
        </p:grpSpPr>
        <p:pic>
          <p:nvPicPr>
            <p:cNvPr id="3" name="Picture 2" descr="Supermarket Blur Images - Free Download on Freepik">
              <a:extLst>
                <a:ext uri="{FF2B5EF4-FFF2-40B4-BE49-F238E27FC236}">
                  <a16:creationId xmlns:a16="http://schemas.microsoft.com/office/drawing/2014/main" id="{6C57E6A7-71D4-7CCE-71B3-C0861C63D7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89616"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5F17C11C-C8CD-02A8-5A9F-E730D2CE2794}"/>
                </a:ext>
              </a:extLst>
            </p:cNvPr>
            <p:cNvSpPr/>
            <p:nvPr/>
          </p:nvSpPr>
          <p:spPr>
            <a:xfrm>
              <a:off x="4336134" y="306092"/>
              <a:ext cx="3611105" cy="635430"/>
            </a:xfrm>
            <a:prstGeom prst="roundRect">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dirty="0">
                  <a:latin typeface="Britannic Bold" panose="020B0903060703020204" pitchFamily="34" charset="0"/>
                </a:rPr>
                <a:t>ALGORITHM</a:t>
              </a:r>
            </a:p>
          </p:txBody>
        </p:sp>
      </p:grpSp>
      <p:grpSp>
        <p:nvGrpSpPr>
          <p:cNvPr id="5" name="Group 4">
            <a:extLst>
              <a:ext uri="{FF2B5EF4-FFF2-40B4-BE49-F238E27FC236}">
                <a16:creationId xmlns:a16="http://schemas.microsoft.com/office/drawing/2014/main" id="{C9C70727-1638-2DFE-1AC0-FBAAD7E7594F}"/>
              </a:ext>
            </a:extLst>
          </p:cNvPr>
          <p:cNvGrpSpPr/>
          <p:nvPr/>
        </p:nvGrpSpPr>
        <p:grpSpPr>
          <a:xfrm>
            <a:off x="-785196" y="1490007"/>
            <a:ext cx="3590863" cy="3033637"/>
            <a:chOff x="-785196" y="1490007"/>
            <a:chExt cx="3590863" cy="3033637"/>
          </a:xfrm>
        </p:grpSpPr>
        <p:pic>
          <p:nvPicPr>
            <p:cNvPr id="2052" name="Picture 4" descr="Lumiranda Be Yourself Inside Out Sticker - Lumiranda Be Yourself Inside Out Lu Miranda Asesoria De Imagen Stickers">
              <a:extLst>
                <a:ext uri="{FF2B5EF4-FFF2-40B4-BE49-F238E27FC236}">
                  <a16:creationId xmlns:a16="http://schemas.microsoft.com/office/drawing/2014/main" id="{E8D40EC0-62F1-C296-95F7-2B40568860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196" y="1490007"/>
              <a:ext cx="3590863" cy="303363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589905FB-6F08-259F-27DB-563FA49CAA4F}"/>
                </a:ext>
              </a:extLst>
            </p:cNvPr>
            <p:cNvSpPr/>
            <p:nvPr/>
          </p:nvSpPr>
          <p:spPr>
            <a:xfrm>
              <a:off x="297037" y="3161890"/>
              <a:ext cx="2211594" cy="8672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00000"/>
                  </a:solidFill>
                  <a:effectLst/>
                  <a:latin typeface="Britannic Bold" panose="020B0903060703020204" pitchFamily="34" charset="0"/>
                </a:rPr>
                <a:t>Apriori algorithm</a:t>
              </a:r>
            </a:p>
          </p:txBody>
        </p:sp>
      </p:grpSp>
      <p:sp>
        <p:nvSpPr>
          <p:cNvPr id="19" name="TextBox 18">
            <a:extLst>
              <a:ext uri="{FF2B5EF4-FFF2-40B4-BE49-F238E27FC236}">
                <a16:creationId xmlns:a16="http://schemas.microsoft.com/office/drawing/2014/main" id="{B24694E4-C2CD-A88E-70CF-82FE114A9091}"/>
              </a:ext>
            </a:extLst>
          </p:cNvPr>
          <p:cNvSpPr txBox="1"/>
          <p:nvPr/>
        </p:nvSpPr>
        <p:spPr>
          <a:xfrm>
            <a:off x="2805667" y="1490007"/>
            <a:ext cx="9286875" cy="5078313"/>
          </a:xfrm>
          <a:prstGeom prst="rect">
            <a:avLst/>
          </a:prstGeom>
          <a:solidFill>
            <a:schemeClr val="tx2">
              <a:lumMod val="40000"/>
              <a:lumOff val="60000"/>
            </a:schemeClr>
          </a:solidFill>
        </p:spPr>
        <p:txBody>
          <a:bodyPr wrap="square">
            <a:spAutoFit/>
          </a:bodyPr>
          <a:lstStyle/>
          <a:p>
            <a:pPr algn="l"/>
            <a:r>
              <a:rPr lang="en-US" sz="3600" b="0" i="0" dirty="0">
                <a:solidFill>
                  <a:srgbClr val="FF0000"/>
                </a:solidFill>
                <a:effectLst/>
                <a:latin typeface="Britannic Bold" panose="020B0903060703020204" pitchFamily="34" charset="0"/>
              </a:rPr>
              <a:t>Apriori Algorithm</a:t>
            </a:r>
          </a:p>
          <a:p>
            <a:pPr algn="l"/>
            <a:r>
              <a:rPr lang="en-US" sz="3200" b="1" i="0" dirty="0">
                <a:effectLst/>
                <a:latin typeface="Britannic Bold" panose="020B0903060703020204" pitchFamily="34" charset="0"/>
              </a:rPr>
              <a:t>Apriori</a:t>
            </a:r>
            <a:r>
              <a:rPr lang="en-US" sz="3200" b="0" i="0" dirty="0">
                <a:effectLst/>
                <a:latin typeface="Britannic Bold" panose="020B0903060703020204" pitchFamily="34" charset="0"/>
              </a:rPr>
              <a:t> is an </a:t>
            </a:r>
            <a:r>
              <a:rPr lang="en-US" sz="3200" b="0" i="0" strike="noStrike" dirty="0">
                <a:effectLst/>
                <a:latin typeface="Britannic Bold" panose="020B0903060703020204" pitchFamily="34" charset="0"/>
                <a:hlinkClick r:id="rId4" tooltip="Algorithm">
                  <a:extLst>
                    <a:ext uri="{A12FA001-AC4F-418D-AE19-62706E023703}">
                      <ahyp:hlinkClr xmlns:ahyp="http://schemas.microsoft.com/office/drawing/2018/hyperlinkcolor" val="tx"/>
                    </a:ext>
                  </a:extLst>
                </a:hlinkClick>
              </a:rPr>
              <a:t>algorithm</a:t>
            </a:r>
            <a:r>
              <a:rPr lang="en-US" sz="3200" b="0" i="0" dirty="0">
                <a:effectLst/>
                <a:latin typeface="Britannic Bold" panose="020B0903060703020204" pitchFamily="34" charset="0"/>
              </a:rPr>
              <a:t> for frequent item set mining and </a:t>
            </a:r>
            <a:r>
              <a:rPr lang="en-US" sz="3200" b="0" i="0" u="none" strike="noStrike" dirty="0">
                <a:effectLst/>
                <a:latin typeface="Britannic Bold" panose="020B0903060703020204" pitchFamily="34" charset="0"/>
                <a:hlinkClick r:id="rId5" tooltip="Association rule learning">
                  <a:extLst>
                    <a:ext uri="{A12FA001-AC4F-418D-AE19-62706E023703}">
                      <ahyp:hlinkClr xmlns:ahyp="http://schemas.microsoft.com/office/drawing/2018/hyperlinkcolor" val="tx"/>
                    </a:ext>
                  </a:extLst>
                </a:hlinkClick>
              </a:rPr>
              <a:t>association rule learning</a:t>
            </a:r>
            <a:r>
              <a:rPr lang="en-US" sz="3200" b="0" i="0" dirty="0">
                <a:effectLst/>
                <a:latin typeface="Britannic Bold" panose="020B0903060703020204" pitchFamily="34" charset="0"/>
              </a:rPr>
              <a:t> over </a:t>
            </a:r>
            <a:r>
              <a:rPr lang="en-US" sz="3200" b="0" i="0" u="none" strike="noStrike" dirty="0">
                <a:effectLst/>
                <a:latin typeface="Britannic Bold" panose="020B0903060703020204" pitchFamily="34" charset="0"/>
                <a:hlinkClick r:id="rId6" tooltip="Relational databases">
                  <a:extLst>
                    <a:ext uri="{A12FA001-AC4F-418D-AE19-62706E023703}">
                      <ahyp:hlinkClr xmlns:ahyp="http://schemas.microsoft.com/office/drawing/2018/hyperlinkcolor" val="tx"/>
                    </a:ext>
                  </a:extLst>
                </a:hlinkClick>
              </a:rPr>
              <a:t>relational databases</a:t>
            </a:r>
            <a:r>
              <a:rPr lang="en-US" sz="3200" b="0" i="0" dirty="0">
                <a:effectLst/>
                <a:latin typeface="Britannic Bold" panose="020B0903060703020204" pitchFamily="34" charset="0"/>
              </a:rPr>
              <a:t>. </a:t>
            </a:r>
          </a:p>
          <a:p>
            <a:pPr algn="just"/>
            <a:r>
              <a:rPr lang="en-US" sz="3200" b="0" i="0" dirty="0">
                <a:effectLst/>
                <a:latin typeface="Britannic Bold" panose="020B0903060703020204" pitchFamily="34" charset="0"/>
              </a:rPr>
              <a:t>Apriori Algorithm is a Association Rule algorithm used in market basket analysis.</a:t>
            </a:r>
          </a:p>
          <a:p>
            <a:pPr algn="just"/>
            <a:r>
              <a:rPr lang="en-US" sz="3200" b="0" i="0" dirty="0">
                <a:effectLst/>
                <a:latin typeface="Britannic Bold" panose="020B0903060703020204" pitchFamily="34" charset="0"/>
              </a:rPr>
              <a:t>It is also considered accurate. </a:t>
            </a:r>
          </a:p>
          <a:p>
            <a:pPr algn="just"/>
            <a:r>
              <a:rPr lang="en-US" sz="3200" b="0" i="0" dirty="0">
                <a:effectLst/>
                <a:latin typeface="Britannic Bold" panose="020B0903060703020204" pitchFamily="34" charset="0"/>
              </a:rPr>
              <a:t>It helps to find frequent itemsets in transactions and identifies association rules between these items. </a:t>
            </a:r>
            <a:endParaRPr lang="en-US" sz="1600" b="0" i="0" dirty="0">
              <a:effectLst/>
              <a:latin typeface="Lato" panose="020F0502020204030203" pitchFamily="34" charset="0"/>
            </a:endParaRPr>
          </a:p>
        </p:txBody>
      </p:sp>
    </p:spTree>
    <p:extLst>
      <p:ext uri="{BB962C8B-B14F-4D97-AF65-F5344CB8AC3E}">
        <p14:creationId xmlns:p14="http://schemas.microsoft.com/office/powerpoint/2010/main" val="1911592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Premium Photo | Shopping market on blur background">
            <a:extLst>
              <a:ext uri="{FF2B5EF4-FFF2-40B4-BE49-F238E27FC236}">
                <a16:creationId xmlns:a16="http://schemas.microsoft.com/office/drawing/2014/main" id="{83A23A58-CBD5-9027-45B1-6338F02D72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2218309-166F-14E7-07F5-C5C2498DF4E8}"/>
              </a:ext>
            </a:extLst>
          </p:cNvPr>
          <p:cNvSpPr txBox="1"/>
          <p:nvPr/>
        </p:nvSpPr>
        <p:spPr>
          <a:xfrm>
            <a:off x="380353" y="497983"/>
            <a:ext cx="10899184" cy="1200329"/>
          </a:xfrm>
          <a:prstGeom prst="rect">
            <a:avLst/>
          </a:prstGeom>
          <a:solidFill>
            <a:srgbClr val="FA0E46"/>
          </a:solidFill>
        </p:spPr>
        <p:txBody>
          <a:bodyPr wrap="square">
            <a:spAutoFit/>
          </a:bodyPr>
          <a:lstStyle/>
          <a:p>
            <a:r>
              <a:rPr lang="en-US" sz="2400" b="0" i="0" dirty="0">
                <a:solidFill>
                  <a:schemeClr val="bg1"/>
                </a:solidFill>
                <a:effectLst/>
                <a:latin typeface="Franklin Gothic Demi" panose="020B0703020102020204" pitchFamily="34" charset="0"/>
              </a:rPr>
              <a:t>With the help of the Apriori Algorithm, we can further classify and simplify the item sets that the consumer frequently buys. There are three components in APRIORI ALGORITHM : </a:t>
            </a:r>
            <a:endParaRPr lang="en-US" sz="2400" dirty="0">
              <a:solidFill>
                <a:schemeClr val="bg1"/>
              </a:solidFill>
              <a:latin typeface="Franklin Gothic Demi" panose="020B0703020102020204" pitchFamily="34" charset="0"/>
            </a:endParaRPr>
          </a:p>
        </p:txBody>
      </p:sp>
      <p:sp>
        <p:nvSpPr>
          <p:cNvPr id="5" name="TextBox 4">
            <a:extLst>
              <a:ext uri="{FF2B5EF4-FFF2-40B4-BE49-F238E27FC236}">
                <a16:creationId xmlns:a16="http://schemas.microsoft.com/office/drawing/2014/main" id="{0E78620A-C3D7-5722-9FEF-F952678B4B25}"/>
              </a:ext>
            </a:extLst>
          </p:cNvPr>
          <p:cNvSpPr txBox="1"/>
          <p:nvPr/>
        </p:nvSpPr>
        <p:spPr>
          <a:xfrm>
            <a:off x="304476" y="2108331"/>
            <a:ext cx="11583047" cy="4339650"/>
          </a:xfrm>
          <a:prstGeom prst="rect">
            <a:avLst/>
          </a:prstGeom>
          <a:solidFill>
            <a:schemeClr val="tx1">
              <a:lumMod val="50000"/>
              <a:lumOff val="50000"/>
            </a:schemeClr>
          </a:solidFill>
        </p:spPr>
        <p:txBody>
          <a:bodyPr wrap="square">
            <a:spAutoFit/>
          </a:bodyPr>
          <a:lstStyle/>
          <a:p>
            <a:pPr algn="just"/>
            <a:r>
              <a:rPr lang="en-US" sz="3600" b="0" i="0" dirty="0">
                <a:solidFill>
                  <a:srgbClr val="000000"/>
                </a:solidFill>
                <a:effectLst/>
                <a:latin typeface="Britannic Bold" panose="020B0903060703020204" pitchFamily="34" charset="0"/>
              </a:rPr>
              <a:t>SUPPORT : </a:t>
            </a:r>
            <a:r>
              <a:rPr lang="en-US" sz="2400" b="0" i="0" dirty="0">
                <a:effectLst/>
                <a:latin typeface="Britannic Bold" panose="020B0903060703020204" pitchFamily="34" charset="0"/>
              </a:rPr>
              <a:t>It has been calculated with the number of transactions divided by the total number of transactions made,</a:t>
            </a:r>
          </a:p>
          <a:p>
            <a:pPr algn="just"/>
            <a:r>
              <a:rPr lang="en-US" sz="2400" b="0" i="0" dirty="0">
                <a:solidFill>
                  <a:srgbClr val="FA0E46"/>
                </a:solidFill>
                <a:effectLst/>
                <a:latin typeface="Britannic Bold" panose="020B0903060703020204" pitchFamily="34" charset="0"/>
              </a:rPr>
              <a:t>Support = freq(A, B)/N </a:t>
            </a:r>
            <a:r>
              <a:rPr lang="en-US" sz="3600" b="0" i="0" dirty="0">
                <a:solidFill>
                  <a:srgbClr val="FA0E46"/>
                </a:solidFill>
                <a:effectLst/>
                <a:latin typeface="inter-regular"/>
              </a:rPr>
              <a:t> </a:t>
            </a:r>
          </a:p>
          <a:p>
            <a:pPr algn="just"/>
            <a:r>
              <a:rPr lang="en-US" sz="3600" b="0" i="0" dirty="0">
                <a:solidFill>
                  <a:srgbClr val="000000"/>
                </a:solidFill>
                <a:effectLst/>
                <a:latin typeface="Britannic Bold" panose="020B0903060703020204" pitchFamily="34" charset="0"/>
              </a:rPr>
              <a:t>CONFIDENCE : </a:t>
            </a:r>
            <a:r>
              <a:rPr lang="en-US" sz="2400" b="0" i="0" dirty="0">
                <a:effectLst/>
                <a:latin typeface="Britannic Bold" panose="020B0903060703020204" pitchFamily="34" charset="0"/>
              </a:rPr>
              <a:t>Whether the product sales are popular on individual sales or through combined sales has been calculated. That is calculated with combined transactions/individual transactions.</a:t>
            </a:r>
          </a:p>
          <a:p>
            <a:pPr algn="just"/>
            <a:r>
              <a:rPr lang="en-US" sz="2400" b="0" i="0" dirty="0">
                <a:solidFill>
                  <a:srgbClr val="FA0E46"/>
                </a:solidFill>
                <a:effectLst/>
                <a:latin typeface="Britannic Bold" panose="020B0903060703020204" pitchFamily="34" charset="0"/>
              </a:rPr>
              <a:t>Confidence = freq (A, B)/ freq(A) </a:t>
            </a:r>
            <a:r>
              <a:rPr lang="en-US" sz="3600" b="0" i="0" dirty="0">
                <a:solidFill>
                  <a:srgbClr val="FA0E46"/>
                </a:solidFill>
                <a:effectLst/>
                <a:latin typeface="inter-regular"/>
              </a:rPr>
              <a:t> </a:t>
            </a:r>
          </a:p>
          <a:p>
            <a:pPr algn="just"/>
            <a:r>
              <a:rPr lang="en-US" sz="3600" b="0" i="0" dirty="0">
                <a:solidFill>
                  <a:srgbClr val="000000"/>
                </a:solidFill>
                <a:effectLst/>
                <a:latin typeface="Britannic Bold" panose="020B0903060703020204" pitchFamily="34" charset="0"/>
              </a:rPr>
              <a:t>LIFT : </a:t>
            </a:r>
            <a:r>
              <a:rPr lang="en-US" sz="2400" b="0" i="0" dirty="0">
                <a:effectLst/>
                <a:latin typeface="Britannic Bold" panose="020B0903060703020204" pitchFamily="34" charset="0"/>
              </a:rPr>
              <a:t>Lift is calculated for knowing the ratio for the sales.</a:t>
            </a:r>
          </a:p>
          <a:p>
            <a:pPr algn="just"/>
            <a:r>
              <a:rPr lang="en-US" sz="2400" b="0" i="0" dirty="0">
                <a:solidFill>
                  <a:srgbClr val="FA0E46"/>
                </a:solidFill>
                <a:effectLst/>
                <a:latin typeface="Britannic Bold" panose="020B0903060703020204" pitchFamily="34" charset="0"/>
              </a:rPr>
              <a:t>Lift = confidence percent/ support percent   </a:t>
            </a:r>
          </a:p>
        </p:txBody>
      </p:sp>
    </p:spTree>
    <p:extLst>
      <p:ext uri="{BB962C8B-B14F-4D97-AF65-F5344CB8AC3E}">
        <p14:creationId xmlns:p14="http://schemas.microsoft.com/office/powerpoint/2010/main" val="19756467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uper Market Blur Background New Normal Social Distancing Stock Photos -  Free &amp; Royalty-Free Stock Photos from Dreamstime">
            <a:extLst>
              <a:ext uri="{FF2B5EF4-FFF2-40B4-BE49-F238E27FC236}">
                <a16:creationId xmlns:a16="http://schemas.microsoft.com/office/drawing/2014/main" id="{6DE61E60-2DB6-8F10-5157-75DEEC4793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320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0A7CA5F-5D2D-5CE6-2983-76105FA5BD02}"/>
              </a:ext>
            </a:extLst>
          </p:cNvPr>
          <p:cNvSpPr/>
          <p:nvPr/>
        </p:nvSpPr>
        <p:spPr>
          <a:xfrm>
            <a:off x="3822914" y="2646981"/>
            <a:ext cx="3967566" cy="1619572"/>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002060"/>
                </a:solidFill>
                <a:latin typeface="Britannic Bold" panose="020B0903060703020204" pitchFamily="34" charset="0"/>
              </a:rPr>
              <a:t>HOW MARKET BASKET ANALYSIS WORK ?</a:t>
            </a:r>
          </a:p>
        </p:txBody>
      </p:sp>
      <p:sp>
        <p:nvSpPr>
          <p:cNvPr id="4" name="Oval 3">
            <a:extLst>
              <a:ext uri="{FF2B5EF4-FFF2-40B4-BE49-F238E27FC236}">
                <a16:creationId xmlns:a16="http://schemas.microsoft.com/office/drawing/2014/main" id="{42A23356-3210-806C-14C0-132ADE898036}"/>
              </a:ext>
            </a:extLst>
          </p:cNvPr>
          <p:cNvSpPr/>
          <p:nvPr/>
        </p:nvSpPr>
        <p:spPr>
          <a:xfrm>
            <a:off x="8467236" y="903748"/>
            <a:ext cx="3483243" cy="1615051"/>
          </a:xfrm>
          <a:prstGeom prst="ellipse">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0" i="0" dirty="0">
                <a:solidFill>
                  <a:srgbClr val="222222"/>
                </a:solidFill>
                <a:effectLst/>
                <a:latin typeface="Britannic Bold" panose="020B0903060703020204" pitchFamily="34" charset="0"/>
              </a:rPr>
              <a:t>Preprocess the data</a:t>
            </a:r>
            <a:endParaRPr lang="en-US" sz="3600" dirty="0">
              <a:latin typeface="Britannic Bold" panose="020B0903060703020204" pitchFamily="34" charset="0"/>
            </a:endParaRPr>
          </a:p>
        </p:txBody>
      </p:sp>
      <p:sp>
        <p:nvSpPr>
          <p:cNvPr id="5" name="Oval 4">
            <a:extLst>
              <a:ext uri="{FF2B5EF4-FFF2-40B4-BE49-F238E27FC236}">
                <a16:creationId xmlns:a16="http://schemas.microsoft.com/office/drawing/2014/main" id="{649F004A-662D-369A-687E-71B6CD4BD863}"/>
              </a:ext>
            </a:extLst>
          </p:cNvPr>
          <p:cNvSpPr/>
          <p:nvPr/>
        </p:nvSpPr>
        <p:spPr>
          <a:xfrm>
            <a:off x="3822914" y="129154"/>
            <a:ext cx="4225870" cy="2141995"/>
          </a:xfrm>
          <a:prstGeom prst="ellipse">
            <a:avLst/>
          </a:prstGeom>
          <a:solidFill>
            <a:srgbClr val="FFFF00"/>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0" i="0" dirty="0">
                <a:solidFill>
                  <a:srgbClr val="222222"/>
                </a:solidFill>
                <a:effectLst/>
                <a:latin typeface="Britannic Bold" panose="020B0903060703020204" pitchFamily="34" charset="0"/>
              </a:rPr>
              <a:t>Collect transactional data</a:t>
            </a:r>
          </a:p>
        </p:txBody>
      </p:sp>
      <p:sp>
        <p:nvSpPr>
          <p:cNvPr id="6" name="Oval 5">
            <a:extLst>
              <a:ext uri="{FF2B5EF4-FFF2-40B4-BE49-F238E27FC236}">
                <a16:creationId xmlns:a16="http://schemas.microsoft.com/office/drawing/2014/main" id="{A7AC5923-2BE8-D779-E342-C0E504DB2487}"/>
              </a:ext>
            </a:extLst>
          </p:cNvPr>
          <p:cNvSpPr/>
          <p:nvPr/>
        </p:nvSpPr>
        <p:spPr>
          <a:xfrm>
            <a:off x="1064216" y="628329"/>
            <a:ext cx="2340246" cy="1619572"/>
          </a:xfrm>
          <a:prstGeom prst="ellipse">
            <a:avLst/>
          </a:prstGeom>
          <a:solidFill>
            <a:srgbClr val="FA0E4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0" i="0" dirty="0">
                <a:solidFill>
                  <a:srgbClr val="222222"/>
                </a:solidFill>
                <a:effectLst/>
                <a:latin typeface="Britannic Bold" panose="020B0903060703020204" pitchFamily="34" charset="0"/>
              </a:rPr>
              <a:t>Take action</a:t>
            </a:r>
            <a:endParaRPr lang="en-US" sz="3600" dirty="0">
              <a:latin typeface="Britannic Bold" panose="020B0903060703020204" pitchFamily="34" charset="0"/>
            </a:endParaRPr>
          </a:p>
        </p:txBody>
      </p:sp>
      <p:sp>
        <p:nvSpPr>
          <p:cNvPr id="7" name="Oval 6">
            <a:extLst>
              <a:ext uri="{FF2B5EF4-FFF2-40B4-BE49-F238E27FC236}">
                <a16:creationId xmlns:a16="http://schemas.microsoft.com/office/drawing/2014/main" id="{41975804-B750-3E06-9086-9FE7F0CF34F5}"/>
              </a:ext>
            </a:extLst>
          </p:cNvPr>
          <p:cNvSpPr/>
          <p:nvPr/>
        </p:nvSpPr>
        <p:spPr>
          <a:xfrm>
            <a:off x="195669" y="2738679"/>
            <a:ext cx="3006671" cy="1871421"/>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0" i="0" dirty="0">
                <a:solidFill>
                  <a:schemeClr val="tx1"/>
                </a:solidFill>
                <a:effectLst/>
                <a:latin typeface="Britannic Bold" panose="020B0903060703020204" pitchFamily="34" charset="0"/>
              </a:rPr>
              <a:t>Interpret the results</a:t>
            </a:r>
            <a:endParaRPr lang="en-US" sz="3600" dirty="0">
              <a:solidFill>
                <a:schemeClr val="tx1"/>
              </a:solidFill>
              <a:latin typeface="Britannic Bold" panose="020B0903060703020204" pitchFamily="34" charset="0"/>
            </a:endParaRPr>
          </a:p>
        </p:txBody>
      </p:sp>
      <p:sp>
        <p:nvSpPr>
          <p:cNvPr id="8" name="Oval 7">
            <a:extLst>
              <a:ext uri="{FF2B5EF4-FFF2-40B4-BE49-F238E27FC236}">
                <a16:creationId xmlns:a16="http://schemas.microsoft.com/office/drawing/2014/main" id="{B0AEC5ED-F6F8-D04C-BF46-BFF46C478DF5}"/>
              </a:ext>
            </a:extLst>
          </p:cNvPr>
          <p:cNvSpPr/>
          <p:nvPr/>
        </p:nvSpPr>
        <p:spPr>
          <a:xfrm>
            <a:off x="8819827" y="2873645"/>
            <a:ext cx="3006671" cy="1871421"/>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0" i="0" dirty="0">
                <a:solidFill>
                  <a:schemeClr val="tx1"/>
                </a:solidFill>
                <a:effectLst/>
                <a:latin typeface="Britannic Bold" panose="020B0903060703020204" pitchFamily="34" charset="0"/>
              </a:rPr>
              <a:t>Identify frequent item sets</a:t>
            </a:r>
            <a:endParaRPr lang="en-US" sz="3600" dirty="0">
              <a:solidFill>
                <a:schemeClr val="tx1"/>
              </a:solidFill>
              <a:latin typeface="Britannic Bold" panose="020B0903060703020204" pitchFamily="34" charset="0"/>
            </a:endParaRPr>
          </a:p>
        </p:txBody>
      </p:sp>
      <p:sp>
        <p:nvSpPr>
          <p:cNvPr id="9" name="Oval 8">
            <a:extLst>
              <a:ext uri="{FF2B5EF4-FFF2-40B4-BE49-F238E27FC236}">
                <a16:creationId xmlns:a16="http://schemas.microsoft.com/office/drawing/2014/main" id="{67DC5230-17A6-C1AA-79A2-4307BEDA8F45}"/>
              </a:ext>
            </a:extLst>
          </p:cNvPr>
          <p:cNvSpPr/>
          <p:nvPr/>
        </p:nvSpPr>
        <p:spPr>
          <a:xfrm>
            <a:off x="1802325" y="4780582"/>
            <a:ext cx="3537489" cy="1619572"/>
          </a:xfrm>
          <a:prstGeom prst="ellipse">
            <a:avLst/>
          </a:prstGeom>
          <a:solidFill>
            <a:srgbClr val="7030A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0" i="0" dirty="0">
                <a:solidFill>
                  <a:schemeClr val="tx1"/>
                </a:solidFill>
                <a:effectLst/>
                <a:latin typeface="Britannic Bold" panose="020B0903060703020204" pitchFamily="34" charset="0"/>
              </a:rPr>
              <a:t>Generate association rules</a:t>
            </a:r>
            <a:endParaRPr lang="en-US" sz="3600" dirty="0">
              <a:solidFill>
                <a:schemeClr val="tx1"/>
              </a:solidFill>
              <a:latin typeface="Britannic Bold" panose="020B0903060703020204" pitchFamily="34" charset="0"/>
            </a:endParaRPr>
          </a:p>
        </p:txBody>
      </p:sp>
      <p:sp>
        <p:nvSpPr>
          <p:cNvPr id="10" name="Oval 9">
            <a:extLst>
              <a:ext uri="{FF2B5EF4-FFF2-40B4-BE49-F238E27FC236}">
                <a16:creationId xmlns:a16="http://schemas.microsoft.com/office/drawing/2014/main" id="{5F0E096B-AF9A-3794-7351-21FDD4C9D193}"/>
              </a:ext>
            </a:extLst>
          </p:cNvPr>
          <p:cNvSpPr/>
          <p:nvPr/>
        </p:nvSpPr>
        <p:spPr>
          <a:xfrm>
            <a:off x="5806697" y="4834178"/>
            <a:ext cx="3892660" cy="1871421"/>
          </a:xfrm>
          <a:prstGeom prst="ellipse">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0" i="0" dirty="0">
                <a:solidFill>
                  <a:schemeClr val="bg1"/>
                </a:solidFill>
                <a:effectLst/>
                <a:latin typeface="Britannic Bold" panose="020B0903060703020204" pitchFamily="34" charset="0"/>
              </a:rPr>
              <a:t>Calculate support and confidence</a:t>
            </a:r>
            <a:endParaRPr lang="en-US" sz="3600" dirty="0">
              <a:solidFill>
                <a:schemeClr val="bg1"/>
              </a:solidFill>
              <a:latin typeface="Britannic Bold" panose="020B0903060703020204" pitchFamily="34" charset="0"/>
            </a:endParaRPr>
          </a:p>
        </p:txBody>
      </p:sp>
      <p:pic>
        <p:nvPicPr>
          <p:cNvPr id="3076" name="Picture 4" descr="Arrow Kws Sticker - Arrow Kws Kws Group Stickers">
            <a:extLst>
              <a:ext uri="{FF2B5EF4-FFF2-40B4-BE49-F238E27FC236}">
                <a16:creationId xmlns:a16="http://schemas.microsoft.com/office/drawing/2014/main" id="{1FA097BC-D3B1-F67C-6D97-A14BB7A2A1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31642">
            <a:off x="7911110" y="291063"/>
            <a:ext cx="1247328" cy="100472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Arrow Kws Sticker - Arrow Kws Kws Group Stickers">
            <a:extLst>
              <a:ext uri="{FF2B5EF4-FFF2-40B4-BE49-F238E27FC236}">
                <a16:creationId xmlns:a16="http://schemas.microsoft.com/office/drawing/2014/main" id="{20830FEC-70D1-AAD0-04E3-D9097FA120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740968">
            <a:off x="10830675" y="2060993"/>
            <a:ext cx="984749" cy="100472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Arrow Kws Sticker - Arrow Kws Kws Group Stickers">
            <a:extLst>
              <a:ext uri="{FF2B5EF4-FFF2-40B4-BE49-F238E27FC236}">
                <a16:creationId xmlns:a16="http://schemas.microsoft.com/office/drawing/2014/main" id="{F908E6AC-BC6A-C959-745B-6BF8200BEC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8026663">
            <a:off x="9179582" y="4683701"/>
            <a:ext cx="1247328" cy="100472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Arrow Kws Sticker - Arrow Kws Kws Group Stickers">
            <a:extLst>
              <a:ext uri="{FF2B5EF4-FFF2-40B4-BE49-F238E27FC236}">
                <a16:creationId xmlns:a16="http://schemas.microsoft.com/office/drawing/2014/main" id="{04F659FF-A8B9-259D-2D40-5B8BE0AEB0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997599">
            <a:off x="4905358" y="5383596"/>
            <a:ext cx="1247328" cy="100472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Arrow Kws Sticker - Arrow Kws Kws Group Stickers">
            <a:extLst>
              <a:ext uri="{FF2B5EF4-FFF2-40B4-BE49-F238E27FC236}">
                <a16:creationId xmlns:a16="http://schemas.microsoft.com/office/drawing/2014/main" id="{57AD7203-5D63-D336-A068-606E1D3D2F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3967140">
            <a:off x="1084056" y="4661697"/>
            <a:ext cx="1247328" cy="100472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Arrow Kws Sticker - Arrow Kws Kws Group Stickers">
            <a:extLst>
              <a:ext uri="{FF2B5EF4-FFF2-40B4-BE49-F238E27FC236}">
                <a16:creationId xmlns:a16="http://schemas.microsoft.com/office/drawing/2014/main" id="{CECFC793-E4AC-3125-29D6-F186449269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736349">
            <a:off x="1049615" y="1873231"/>
            <a:ext cx="1015200" cy="100472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Arrow Kws Sticker - Arrow Kws Kws Group Stickers">
            <a:extLst>
              <a:ext uri="{FF2B5EF4-FFF2-40B4-BE49-F238E27FC236}">
                <a16:creationId xmlns:a16="http://schemas.microsoft.com/office/drawing/2014/main" id="{C4283321-30A1-1AF1-7D31-FF66C5F890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73709">
            <a:off x="3196772" y="422115"/>
            <a:ext cx="1247328" cy="1004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61131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invX="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ive habits to improve supermarket inventory management | RELEX Solutions">
            <a:extLst>
              <a:ext uri="{FF2B5EF4-FFF2-40B4-BE49-F238E27FC236}">
                <a16:creationId xmlns:a16="http://schemas.microsoft.com/office/drawing/2014/main" id="{309A449B-C6AA-3D8D-E945-FD1EB5071C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F138B92-1719-1C8B-FD08-0F7AB79B22FE}"/>
              </a:ext>
            </a:extLst>
          </p:cNvPr>
          <p:cNvSpPr/>
          <p:nvPr/>
        </p:nvSpPr>
        <p:spPr>
          <a:xfrm>
            <a:off x="304800" y="333375"/>
            <a:ext cx="990600" cy="1162050"/>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200" dirty="0">
                <a:latin typeface="Arial Black" panose="020B0A04020102020204" pitchFamily="34" charset="0"/>
              </a:rPr>
              <a:t>A</a:t>
            </a:r>
          </a:p>
        </p:txBody>
      </p:sp>
      <p:sp>
        <p:nvSpPr>
          <p:cNvPr id="3" name="Rectangle 2">
            <a:extLst>
              <a:ext uri="{FF2B5EF4-FFF2-40B4-BE49-F238E27FC236}">
                <a16:creationId xmlns:a16="http://schemas.microsoft.com/office/drawing/2014/main" id="{E0D7FB3B-79DC-EA6F-8A40-39AAD217ACED}"/>
              </a:ext>
            </a:extLst>
          </p:cNvPr>
          <p:cNvSpPr/>
          <p:nvPr/>
        </p:nvSpPr>
        <p:spPr>
          <a:xfrm>
            <a:off x="3638550" y="723900"/>
            <a:ext cx="990600" cy="1162050"/>
          </a:xfrm>
          <a:prstGeom prst="rect">
            <a:avLst/>
          </a:prstGeom>
          <a:solidFill>
            <a:srgbClr val="7030A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Black" panose="020B0A04020102020204" pitchFamily="34" charset="0"/>
              </a:rPr>
              <a:t>A</a:t>
            </a:r>
          </a:p>
        </p:txBody>
      </p:sp>
      <p:sp>
        <p:nvSpPr>
          <p:cNvPr id="4" name="Rectangle 3">
            <a:extLst>
              <a:ext uri="{FF2B5EF4-FFF2-40B4-BE49-F238E27FC236}">
                <a16:creationId xmlns:a16="http://schemas.microsoft.com/office/drawing/2014/main" id="{4E99F6B4-E7BC-A99F-B3ED-C718C1CE19A1}"/>
              </a:ext>
            </a:extLst>
          </p:cNvPr>
          <p:cNvSpPr/>
          <p:nvPr/>
        </p:nvSpPr>
        <p:spPr>
          <a:xfrm>
            <a:off x="10848975" y="866775"/>
            <a:ext cx="990600" cy="1162050"/>
          </a:xfrm>
          <a:prstGeom prst="rect">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Black" panose="020B0A04020102020204" pitchFamily="34" charset="0"/>
              </a:rPr>
              <a:t>S</a:t>
            </a:r>
          </a:p>
        </p:txBody>
      </p:sp>
      <p:sp>
        <p:nvSpPr>
          <p:cNvPr id="5" name="Rectangle 4">
            <a:extLst>
              <a:ext uri="{FF2B5EF4-FFF2-40B4-BE49-F238E27FC236}">
                <a16:creationId xmlns:a16="http://schemas.microsoft.com/office/drawing/2014/main" id="{021B1B9F-976D-C7C1-440F-BCDF7B88AF71}"/>
              </a:ext>
            </a:extLst>
          </p:cNvPr>
          <p:cNvSpPr/>
          <p:nvPr/>
        </p:nvSpPr>
        <p:spPr>
          <a:xfrm>
            <a:off x="1409700" y="723899"/>
            <a:ext cx="990600" cy="1304925"/>
          </a:xfrm>
          <a:prstGeom prst="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200" dirty="0">
                <a:latin typeface="Arial Black" panose="020B0A04020102020204" pitchFamily="34" charset="0"/>
              </a:rPr>
              <a:t>D</a:t>
            </a:r>
          </a:p>
        </p:txBody>
      </p:sp>
      <p:sp>
        <p:nvSpPr>
          <p:cNvPr id="6" name="Rectangle 5">
            <a:extLst>
              <a:ext uri="{FF2B5EF4-FFF2-40B4-BE49-F238E27FC236}">
                <a16:creationId xmlns:a16="http://schemas.microsoft.com/office/drawing/2014/main" id="{A129A59A-6515-FCF6-F81E-12D590366FC5}"/>
              </a:ext>
            </a:extLst>
          </p:cNvPr>
          <p:cNvSpPr/>
          <p:nvPr/>
        </p:nvSpPr>
        <p:spPr>
          <a:xfrm>
            <a:off x="2495550" y="314325"/>
            <a:ext cx="990600" cy="1162050"/>
          </a:xfrm>
          <a:prstGeom prst="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Black" panose="020B0A04020102020204" pitchFamily="34" charset="0"/>
              </a:rPr>
              <a:t>V</a:t>
            </a:r>
          </a:p>
        </p:txBody>
      </p:sp>
      <p:sp>
        <p:nvSpPr>
          <p:cNvPr id="7" name="Rectangle 6">
            <a:extLst>
              <a:ext uri="{FF2B5EF4-FFF2-40B4-BE49-F238E27FC236}">
                <a16:creationId xmlns:a16="http://schemas.microsoft.com/office/drawing/2014/main" id="{A57C26BB-BFBE-70FE-03F2-996296B9B309}"/>
              </a:ext>
            </a:extLst>
          </p:cNvPr>
          <p:cNvSpPr/>
          <p:nvPr/>
        </p:nvSpPr>
        <p:spPr>
          <a:xfrm>
            <a:off x="4781550" y="314325"/>
            <a:ext cx="990600" cy="1162050"/>
          </a:xfrm>
          <a:prstGeom prst="rect">
            <a:avLst/>
          </a:prstGeom>
          <a:solidFill>
            <a:schemeClr val="tx1"/>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Black" panose="020B0A04020102020204" pitchFamily="34" charset="0"/>
              </a:rPr>
              <a:t>N</a:t>
            </a:r>
          </a:p>
        </p:txBody>
      </p:sp>
      <p:sp>
        <p:nvSpPr>
          <p:cNvPr id="8" name="Rectangle 7">
            <a:extLst>
              <a:ext uri="{FF2B5EF4-FFF2-40B4-BE49-F238E27FC236}">
                <a16:creationId xmlns:a16="http://schemas.microsoft.com/office/drawing/2014/main" id="{B8FAC746-4520-DDFD-EC8B-809F94B586EB}"/>
              </a:ext>
            </a:extLst>
          </p:cNvPr>
          <p:cNvSpPr/>
          <p:nvPr/>
        </p:nvSpPr>
        <p:spPr>
          <a:xfrm>
            <a:off x="5972175" y="695325"/>
            <a:ext cx="990600" cy="1162050"/>
          </a:xfrm>
          <a:prstGeom prst="rect">
            <a:avLst/>
          </a:prstGeom>
          <a:solidFill>
            <a:srgbClr val="FA0E4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Black" panose="020B0A04020102020204" pitchFamily="34" charset="0"/>
              </a:rPr>
              <a:t>T</a:t>
            </a:r>
          </a:p>
        </p:txBody>
      </p:sp>
      <p:sp>
        <p:nvSpPr>
          <p:cNvPr id="9" name="Rectangle 8">
            <a:extLst>
              <a:ext uri="{FF2B5EF4-FFF2-40B4-BE49-F238E27FC236}">
                <a16:creationId xmlns:a16="http://schemas.microsoft.com/office/drawing/2014/main" id="{12FB1BE6-DFA6-E19C-3410-A2FC3E146E86}"/>
              </a:ext>
            </a:extLst>
          </p:cNvPr>
          <p:cNvSpPr/>
          <p:nvPr/>
        </p:nvSpPr>
        <p:spPr>
          <a:xfrm>
            <a:off x="7258050" y="314325"/>
            <a:ext cx="990600" cy="1162050"/>
          </a:xfrm>
          <a:prstGeom prst="rect">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Black" panose="020B0A04020102020204" pitchFamily="34" charset="0"/>
              </a:rPr>
              <a:t>A</a:t>
            </a:r>
          </a:p>
        </p:txBody>
      </p:sp>
      <p:sp>
        <p:nvSpPr>
          <p:cNvPr id="10" name="Rectangle 9">
            <a:extLst>
              <a:ext uri="{FF2B5EF4-FFF2-40B4-BE49-F238E27FC236}">
                <a16:creationId xmlns:a16="http://schemas.microsoft.com/office/drawing/2014/main" id="{288734DF-3556-1893-6548-CABEA4A97775}"/>
              </a:ext>
            </a:extLst>
          </p:cNvPr>
          <p:cNvSpPr/>
          <p:nvPr/>
        </p:nvSpPr>
        <p:spPr>
          <a:xfrm>
            <a:off x="8448675" y="895350"/>
            <a:ext cx="990600" cy="1162050"/>
          </a:xfrm>
          <a:prstGeom prst="rect">
            <a:avLst/>
          </a:prstGeom>
          <a:solidFill>
            <a:srgbClr val="92D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Black" panose="020B0A04020102020204" pitchFamily="34" charset="0"/>
              </a:rPr>
              <a:t>G</a:t>
            </a:r>
          </a:p>
        </p:txBody>
      </p:sp>
      <p:sp>
        <p:nvSpPr>
          <p:cNvPr id="11" name="Rectangle 10">
            <a:extLst>
              <a:ext uri="{FF2B5EF4-FFF2-40B4-BE49-F238E27FC236}">
                <a16:creationId xmlns:a16="http://schemas.microsoft.com/office/drawing/2014/main" id="{465FA034-7048-DCA5-F5F1-A1221BE75CD4}"/>
              </a:ext>
            </a:extLst>
          </p:cNvPr>
          <p:cNvSpPr/>
          <p:nvPr/>
        </p:nvSpPr>
        <p:spPr>
          <a:xfrm>
            <a:off x="9639300" y="285750"/>
            <a:ext cx="990600" cy="1162050"/>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Black" panose="020B0A04020102020204" pitchFamily="34" charset="0"/>
              </a:rPr>
              <a:t>E</a:t>
            </a:r>
          </a:p>
        </p:txBody>
      </p:sp>
      <p:pic>
        <p:nvPicPr>
          <p:cNvPr id="5124" name="Picture 4" descr="Market Basket Analysis in Data Mining">
            <a:extLst>
              <a:ext uri="{FF2B5EF4-FFF2-40B4-BE49-F238E27FC236}">
                <a16:creationId xmlns:a16="http://schemas.microsoft.com/office/drawing/2014/main" id="{14E22853-4766-CDFC-5810-320DC2203E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384" t="11165" r="12842"/>
          <a:stretch/>
        </p:blipFill>
        <p:spPr bwMode="auto">
          <a:xfrm>
            <a:off x="1409700" y="2143125"/>
            <a:ext cx="8629650" cy="4537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75980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ive habits to improve supermarket inventory management | RELEX Solutions">
            <a:extLst>
              <a:ext uri="{FF2B5EF4-FFF2-40B4-BE49-F238E27FC236}">
                <a16:creationId xmlns:a16="http://schemas.microsoft.com/office/drawing/2014/main" id="{309A449B-C6AA-3D8D-E945-FD1EB5071C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CF0B8A0D-4115-561F-B92D-A5F048AD7CCC}"/>
              </a:ext>
            </a:extLst>
          </p:cNvPr>
          <p:cNvGrpSpPr/>
          <p:nvPr/>
        </p:nvGrpSpPr>
        <p:grpSpPr>
          <a:xfrm>
            <a:off x="207870" y="203090"/>
            <a:ext cx="11776260" cy="1771650"/>
            <a:chOff x="280501" y="420067"/>
            <a:chExt cx="11776260" cy="1771650"/>
          </a:xfrm>
        </p:grpSpPr>
        <p:grpSp>
          <p:nvGrpSpPr>
            <p:cNvPr id="12" name="Group 11">
              <a:extLst>
                <a:ext uri="{FF2B5EF4-FFF2-40B4-BE49-F238E27FC236}">
                  <a16:creationId xmlns:a16="http://schemas.microsoft.com/office/drawing/2014/main" id="{4F7CEDA2-7D63-3990-205D-2827C2F64675}"/>
                </a:ext>
              </a:extLst>
            </p:cNvPr>
            <p:cNvGrpSpPr/>
            <p:nvPr/>
          </p:nvGrpSpPr>
          <p:grpSpPr>
            <a:xfrm>
              <a:off x="2991383" y="420067"/>
              <a:ext cx="9065378" cy="1771650"/>
              <a:chOff x="304800" y="285750"/>
              <a:chExt cx="11534775" cy="1771650"/>
            </a:xfrm>
          </p:grpSpPr>
          <p:sp>
            <p:nvSpPr>
              <p:cNvPr id="2" name="Rectangle 1">
                <a:extLst>
                  <a:ext uri="{FF2B5EF4-FFF2-40B4-BE49-F238E27FC236}">
                    <a16:creationId xmlns:a16="http://schemas.microsoft.com/office/drawing/2014/main" id="{9F138B92-1719-1C8B-FD08-0F7AB79B22FE}"/>
                  </a:ext>
                </a:extLst>
              </p:cNvPr>
              <p:cNvSpPr/>
              <p:nvPr/>
            </p:nvSpPr>
            <p:spPr>
              <a:xfrm>
                <a:off x="304800" y="333375"/>
                <a:ext cx="990600" cy="1162050"/>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200" dirty="0">
                    <a:latin typeface="Arial Black" panose="020B0A04020102020204" pitchFamily="34" charset="0"/>
                  </a:rPr>
                  <a:t>A</a:t>
                </a:r>
              </a:p>
            </p:txBody>
          </p:sp>
          <p:sp>
            <p:nvSpPr>
              <p:cNvPr id="3" name="Rectangle 2">
                <a:extLst>
                  <a:ext uri="{FF2B5EF4-FFF2-40B4-BE49-F238E27FC236}">
                    <a16:creationId xmlns:a16="http://schemas.microsoft.com/office/drawing/2014/main" id="{E0D7FB3B-79DC-EA6F-8A40-39AAD217ACED}"/>
                  </a:ext>
                </a:extLst>
              </p:cNvPr>
              <p:cNvSpPr/>
              <p:nvPr/>
            </p:nvSpPr>
            <p:spPr>
              <a:xfrm>
                <a:off x="3638550" y="723900"/>
                <a:ext cx="990600" cy="1162050"/>
              </a:xfrm>
              <a:prstGeom prst="rect">
                <a:avLst/>
              </a:prstGeom>
              <a:solidFill>
                <a:srgbClr val="7030A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Black" panose="020B0A04020102020204" pitchFamily="34" charset="0"/>
                  </a:rPr>
                  <a:t>A</a:t>
                </a:r>
              </a:p>
            </p:txBody>
          </p:sp>
          <p:sp>
            <p:nvSpPr>
              <p:cNvPr id="4" name="Rectangle 3">
                <a:extLst>
                  <a:ext uri="{FF2B5EF4-FFF2-40B4-BE49-F238E27FC236}">
                    <a16:creationId xmlns:a16="http://schemas.microsoft.com/office/drawing/2014/main" id="{4E99F6B4-E7BC-A99F-B3ED-C718C1CE19A1}"/>
                  </a:ext>
                </a:extLst>
              </p:cNvPr>
              <p:cNvSpPr/>
              <p:nvPr/>
            </p:nvSpPr>
            <p:spPr>
              <a:xfrm>
                <a:off x="10848975" y="866775"/>
                <a:ext cx="990600" cy="1162050"/>
              </a:xfrm>
              <a:prstGeom prst="rect">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Black" panose="020B0A04020102020204" pitchFamily="34" charset="0"/>
                  </a:rPr>
                  <a:t>S</a:t>
                </a:r>
              </a:p>
            </p:txBody>
          </p:sp>
          <p:sp>
            <p:nvSpPr>
              <p:cNvPr id="5" name="Rectangle 4">
                <a:extLst>
                  <a:ext uri="{FF2B5EF4-FFF2-40B4-BE49-F238E27FC236}">
                    <a16:creationId xmlns:a16="http://schemas.microsoft.com/office/drawing/2014/main" id="{021B1B9F-976D-C7C1-440F-BCDF7B88AF71}"/>
                  </a:ext>
                </a:extLst>
              </p:cNvPr>
              <p:cNvSpPr/>
              <p:nvPr/>
            </p:nvSpPr>
            <p:spPr>
              <a:xfrm>
                <a:off x="1409700" y="723899"/>
                <a:ext cx="990600" cy="1304925"/>
              </a:xfrm>
              <a:prstGeom prst="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200" dirty="0">
                    <a:latin typeface="Arial Black" panose="020B0A04020102020204" pitchFamily="34" charset="0"/>
                  </a:rPr>
                  <a:t>D</a:t>
                </a:r>
              </a:p>
            </p:txBody>
          </p:sp>
          <p:sp>
            <p:nvSpPr>
              <p:cNvPr id="6" name="Rectangle 5">
                <a:extLst>
                  <a:ext uri="{FF2B5EF4-FFF2-40B4-BE49-F238E27FC236}">
                    <a16:creationId xmlns:a16="http://schemas.microsoft.com/office/drawing/2014/main" id="{A129A59A-6515-FCF6-F81E-12D590366FC5}"/>
                  </a:ext>
                </a:extLst>
              </p:cNvPr>
              <p:cNvSpPr/>
              <p:nvPr/>
            </p:nvSpPr>
            <p:spPr>
              <a:xfrm>
                <a:off x="2495550" y="314325"/>
                <a:ext cx="990600" cy="1162050"/>
              </a:xfrm>
              <a:prstGeom prst="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Black" panose="020B0A04020102020204" pitchFamily="34" charset="0"/>
                  </a:rPr>
                  <a:t>V</a:t>
                </a:r>
              </a:p>
            </p:txBody>
          </p:sp>
          <p:sp>
            <p:nvSpPr>
              <p:cNvPr id="7" name="Rectangle 6">
                <a:extLst>
                  <a:ext uri="{FF2B5EF4-FFF2-40B4-BE49-F238E27FC236}">
                    <a16:creationId xmlns:a16="http://schemas.microsoft.com/office/drawing/2014/main" id="{A57C26BB-BFBE-70FE-03F2-996296B9B309}"/>
                  </a:ext>
                </a:extLst>
              </p:cNvPr>
              <p:cNvSpPr/>
              <p:nvPr/>
            </p:nvSpPr>
            <p:spPr>
              <a:xfrm>
                <a:off x="4781550" y="314325"/>
                <a:ext cx="990600" cy="1162050"/>
              </a:xfrm>
              <a:prstGeom prst="rect">
                <a:avLst/>
              </a:prstGeom>
              <a:solidFill>
                <a:schemeClr val="tx1"/>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Black" panose="020B0A04020102020204" pitchFamily="34" charset="0"/>
                  </a:rPr>
                  <a:t>N</a:t>
                </a:r>
              </a:p>
            </p:txBody>
          </p:sp>
          <p:sp>
            <p:nvSpPr>
              <p:cNvPr id="8" name="Rectangle 7">
                <a:extLst>
                  <a:ext uri="{FF2B5EF4-FFF2-40B4-BE49-F238E27FC236}">
                    <a16:creationId xmlns:a16="http://schemas.microsoft.com/office/drawing/2014/main" id="{B8FAC746-4520-DDFD-EC8B-809F94B586EB}"/>
                  </a:ext>
                </a:extLst>
              </p:cNvPr>
              <p:cNvSpPr/>
              <p:nvPr/>
            </p:nvSpPr>
            <p:spPr>
              <a:xfrm>
                <a:off x="5972175" y="695325"/>
                <a:ext cx="990600" cy="1162050"/>
              </a:xfrm>
              <a:prstGeom prst="rect">
                <a:avLst/>
              </a:prstGeom>
              <a:solidFill>
                <a:srgbClr val="FA0E4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Black" panose="020B0A04020102020204" pitchFamily="34" charset="0"/>
                  </a:rPr>
                  <a:t>T</a:t>
                </a:r>
              </a:p>
            </p:txBody>
          </p:sp>
          <p:sp>
            <p:nvSpPr>
              <p:cNvPr id="9" name="Rectangle 8">
                <a:extLst>
                  <a:ext uri="{FF2B5EF4-FFF2-40B4-BE49-F238E27FC236}">
                    <a16:creationId xmlns:a16="http://schemas.microsoft.com/office/drawing/2014/main" id="{12FB1BE6-DFA6-E19C-3410-A2FC3E146E86}"/>
                  </a:ext>
                </a:extLst>
              </p:cNvPr>
              <p:cNvSpPr/>
              <p:nvPr/>
            </p:nvSpPr>
            <p:spPr>
              <a:xfrm>
                <a:off x="7258050" y="314325"/>
                <a:ext cx="990600" cy="1162050"/>
              </a:xfrm>
              <a:prstGeom prst="rect">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Black" panose="020B0A04020102020204" pitchFamily="34" charset="0"/>
                  </a:rPr>
                  <a:t>A</a:t>
                </a:r>
              </a:p>
            </p:txBody>
          </p:sp>
          <p:sp>
            <p:nvSpPr>
              <p:cNvPr id="10" name="Rectangle 9">
                <a:extLst>
                  <a:ext uri="{FF2B5EF4-FFF2-40B4-BE49-F238E27FC236}">
                    <a16:creationId xmlns:a16="http://schemas.microsoft.com/office/drawing/2014/main" id="{288734DF-3556-1893-6548-CABEA4A97775}"/>
                  </a:ext>
                </a:extLst>
              </p:cNvPr>
              <p:cNvSpPr/>
              <p:nvPr/>
            </p:nvSpPr>
            <p:spPr>
              <a:xfrm>
                <a:off x="8448675" y="895350"/>
                <a:ext cx="990600" cy="1162050"/>
              </a:xfrm>
              <a:prstGeom prst="rect">
                <a:avLst/>
              </a:prstGeom>
              <a:solidFill>
                <a:srgbClr val="92D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Black" panose="020B0A04020102020204" pitchFamily="34" charset="0"/>
                  </a:rPr>
                  <a:t>G</a:t>
                </a:r>
              </a:p>
            </p:txBody>
          </p:sp>
          <p:sp>
            <p:nvSpPr>
              <p:cNvPr id="11" name="Rectangle 10">
                <a:extLst>
                  <a:ext uri="{FF2B5EF4-FFF2-40B4-BE49-F238E27FC236}">
                    <a16:creationId xmlns:a16="http://schemas.microsoft.com/office/drawing/2014/main" id="{465FA034-7048-DCA5-F5F1-A1221BE75CD4}"/>
                  </a:ext>
                </a:extLst>
              </p:cNvPr>
              <p:cNvSpPr/>
              <p:nvPr/>
            </p:nvSpPr>
            <p:spPr>
              <a:xfrm>
                <a:off x="9639300" y="285750"/>
                <a:ext cx="990600" cy="1162050"/>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Black" panose="020B0A04020102020204" pitchFamily="34" charset="0"/>
                  </a:rPr>
                  <a:t>E</a:t>
                </a:r>
              </a:p>
            </p:txBody>
          </p:sp>
        </p:grpSp>
        <p:sp>
          <p:nvSpPr>
            <p:cNvPr id="13" name="Rectangle 12">
              <a:extLst>
                <a:ext uri="{FF2B5EF4-FFF2-40B4-BE49-F238E27FC236}">
                  <a16:creationId xmlns:a16="http://schemas.microsoft.com/office/drawing/2014/main" id="{73B83202-D125-36EB-6012-6568B2D91FED}"/>
                </a:ext>
              </a:extLst>
            </p:cNvPr>
            <p:cNvSpPr/>
            <p:nvPr/>
          </p:nvSpPr>
          <p:spPr>
            <a:xfrm>
              <a:off x="280501" y="829642"/>
              <a:ext cx="778530" cy="1162050"/>
            </a:xfrm>
            <a:prstGeom prst="rect">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Black" panose="020B0A04020102020204" pitchFamily="34" charset="0"/>
                </a:rPr>
                <a:t>D</a:t>
              </a:r>
            </a:p>
          </p:txBody>
        </p:sp>
        <p:sp>
          <p:nvSpPr>
            <p:cNvPr id="14" name="Rectangle 13">
              <a:extLst>
                <a:ext uri="{FF2B5EF4-FFF2-40B4-BE49-F238E27FC236}">
                  <a16:creationId xmlns:a16="http://schemas.microsoft.com/office/drawing/2014/main" id="{07699E25-D43E-5EF9-D81B-1C1A6556E14A}"/>
                </a:ext>
              </a:extLst>
            </p:cNvPr>
            <p:cNvSpPr/>
            <p:nvPr/>
          </p:nvSpPr>
          <p:spPr>
            <a:xfrm>
              <a:off x="1178805" y="629617"/>
              <a:ext cx="778530" cy="1162050"/>
            </a:xfrm>
            <a:prstGeom prst="rect">
              <a:avLst/>
            </a:prstGeom>
            <a:solidFill>
              <a:srgbClr val="7030A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Black" panose="020B0A04020102020204" pitchFamily="34" charset="0"/>
                </a:rPr>
                <a:t>I</a:t>
              </a:r>
            </a:p>
          </p:txBody>
        </p:sp>
        <p:sp>
          <p:nvSpPr>
            <p:cNvPr id="15" name="Rectangle 14">
              <a:extLst>
                <a:ext uri="{FF2B5EF4-FFF2-40B4-BE49-F238E27FC236}">
                  <a16:creationId xmlns:a16="http://schemas.microsoft.com/office/drawing/2014/main" id="{505A1276-FE90-F8DB-6457-F7919A9A3CE0}"/>
                </a:ext>
              </a:extLst>
            </p:cNvPr>
            <p:cNvSpPr/>
            <p:nvPr/>
          </p:nvSpPr>
          <p:spPr>
            <a:xfrm>
              <a:off x="2077614" y="858217"/>
              <a:ext cx="778530" cy="116205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Black" panose="020B0A04020102020204" pitchFamily="34" charset="0"/>
                </a:rPr>
                <a:t>S</a:t>
              </a:r>
            </a:p>
          </p:txBody>
        </p:sp>
      </p:grpSp>
      <p:sp>
        <p:nvSpPr>
          <p:cNvPr id="18" name="TextBox 17">
            <a:extLst>
              <a:ext uri="{FF2B5EF4-FFF2-40B4-BE49-F238E27FC236}">
                <a16:creationId xmlns:a16="http://schemas.microsoft.com/office/drawing/2014/main" id="{1643B8CF-B5B4-925F-9529-E7FDE38B653F}"/>
              </a:ext>
            </a:extLst>
          </p:cNvPr>
          <p:cNvSpPr txBox="1"/>
          <p:nvPr/>
        </p:nvSpPr>
        <p:spPr>
          <a:xfrm>
            <a:off x="480448" y="2669425"/>
            <a:ext cx="11127784" cy="2585323"/>
          </a:xfrm>
          <a:prstGeom prst="rect">
            <a:avLst/>
          </a:prstGeom>
          <a:solidFill>
            <a:srgbClr val="FA0E46"/>
          </a:solidFill>
        </p:spPr>
        <p:txBody>
          <a:bodyPr wrap="square">
            <a:spAutoFit/>
          </a:bodyPr>
          <a:lstStyle/>
          <a:p>
            <a:pPr marL="285750" indent="-285750">
              <a:buFont typeface="Wingdings" panose="05000000000000000000" pitchFamily="2" charset="2"/>
              <a:buChar char="q"/>
            </a:pPr>
            <a:r>
              <a:rPr lang="en-US" b="0" i="0" dirty="0">
                <a:solidFill>
                  <a:schemeClr val="bg1"/>
                </a:solidFill>
                <a:effectLst/>
                <a:latin typeface="-apple-system"/>
              </a:rPr>
              <a:t>It cannot determine the causal relationship between them. It means that the businesses may not fully understand why certain products are frequently purchased together or how changes in one product may affect the sales of other products.</a:t>
            </a:r>
          </a:p>
          <a:p>
            <a:pPr marL="285750" indent="-285750">
              <a:buFont typeface="Wingdings" panose="05000000000000000000" pitchFamily="2" charset="2"/>
              <a:buChar char="q"/>
            </a:pPr>
            <a:r>
              <a:rPr lang="en-US" b="0" i="0" dirty="0">
                <a:solidFill>
                  <a:schemeClr val="bg1"/>
                </a:solidFill>
                <a:effectLst/>
                <a:latin typeface="-apple-system"/>
              </a:rPr>
              <a:t>The accuracy and quality of the data used in market basket analysis can significantly impact the validity of the results.</a:t>
            </a:r>
          </a:p>
          <a:p>
            <a:pPr marL="285750" indent="-285750">
              <a:buFont typeface="Wingdings" panose="05000000000000000000" pitchFamily="2" charset="2"/>
              <a:buChar char="q"/>
            </a:pPr>
            <a:r>
              <a:rPr lang="en-US" b="0" i="0" dirty="0">
                <a:solidFill>
                  <a:schemeClr val="bg1"/>
                </a:solidFill>
                <a:effectLst/>
                <a:latin typeface="-apple-system"/>
              </a:rPr>
              <a:t>Analyzing consumer transaction data can be a complex and time-consuming process that requires specialized skills and resources, such as data analysts and statistical software.</a:t>
            </a:r>
          </a:p>
          <a:p>
            <a:pPr marL="285750" indent="-285750">
              <a:buFont typeface="Wingdings" panose="05000000000000000000" pitchFamily="2" charset="2"/>
              <a:buChar char="q"/>
            </a:pPr>
            <a:r>
              <a:rPr lang="en-US" b="0" i="0" dirty="0">
                <a:solidFill>
                  <a:schemeClr val="bg1"/>
                </a:solidFill>
                <a:effectLst/>
                <a:latin typeface="-apple-system"/>
              </a:rPr>
              <a:t>Analyzing consumer data can raise ethical concerns related to customer privacy and data security.</a:t>
            </a:r>
            <a:r>
              <a:rPr lang="en-US" dirty="0">
                <a:solidFill>
                  <a:schemeClr val="bg1"/>
                </a:solidFill>
                <a:latin typeface="-apple-system"/>
              </a:rPr>
              <a:t>.</a:t>
            </a:r>
          </a:p>
          <a:p>
            <a:pPr marL="285750" indent="-285750">
              <a:buFont typeface="Wingdings" panose="05000000000000000000" pitchFamily="2" charset="2"/>
              <a:buChar char="q"/>
            </a:pPr>
            <a:r>
              <a:rPr lang="en-US" b="0" i="0" dirty="0">
                <a:solidFill>
                  <a:schemeClr val="bg1"/>
                </a:solidFill>
                <a:effectLst/>
                <a:latin typeface="-apple-system"/>
              </a:rPr>
              <a:t>Market basket analysis is limited to the data available within a particular data set.</a:t>
            </a:r>
            <a:endParaRPr lang="en-US" dirty="0">
              <a:solidFill>
                <a:schemeClr val="bg1"/>
              </a:solidFill>
            </a:endParaRPr>
          </a:p>
        </p:txBody>
      </p:sp>
    </p:spTree>
    <p:extLst>
      <p:ext uri="{BB962C8B-B14F-4D97-AF65-F5344CB8AC3E}">
        <p14:creationId xmlns:p14="http://schemas.microsoft.com/office/powerpoint/2010/main" val="3688643545"/>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Abstract Blur Shopping Market Background Stock Photo 353619599 |  Shutterstock">
            <a:extLst>
              <a:ext uri="{FF2B5EF4-FFF2-40B4-BE49-F238E27FC236}">
                <a16:creationId xmlns:a16="http://schemas.microsoft.com/office/drawing/2014/main" id="{65949891-228B-4B74-7EE9-0D5541373A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143"/>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F556379-5269-9AC3-8BBC-9E2B13C6315E}"/>
              </a:ext>
            </a:extLst>
          </p:cNvPr>
          <p:cNvSpPr/>
          <p:nvPr/>
        </p:nvSpPr>
        <p:spPr>
          <a:xfrm>
            <a:off x="723900" y="304800"/>
            <a:ext cx="3956588" cy="594102"/>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latin typeface="Britannic Bold" panose="020B0903060703020204" pitchFamily="34" charset="0"/>
              </a:rPr>
              <a:t>CONCLUSION</a:t>
            </a:r>
          </a:p>
        </p:txBody>
      </p:sp>
      <p:sp>
        <p:nvSpPr>
          <p:cNvPr id="3" name="Oval 2">
            <a:extLst>
              <a:ext uri="{FF2B5EF4-FFF2-40B4-BE49-F238E27FC236}">
                <a16:creationId xmlns:a16="http://schemas.microsoft.com/office/drawing/2014/main" id="{1413F375-E47F-E341-66A1-7295BDB4A1B9}"/>
              </a:ext>
            </a:extLst>
          </p:cNvPr>
          <p:cNvSpPr/>
          <p:nvPr/>
        </p:nvSpPr>
        <p:spPr>
          <a:xfrm>
            <a:off x="337088" y="1167540"/>
            <a:ext cx="8686800" cy="4495800"/>
          </a:xfrm>
          <a:prstGeom prst="ellipse">
            <a:avLst/>
          </a:prstGeom>
          <a:solidFill>
            <a:srgbClr val="FA0E46">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Franklin Gothic Medium" panose="020B0603020102020204" pitchFamily="34" charset="0"/>
              </a:rPr>
              <a:t>Cross-selling and upselling is the secret mantra of the retail industry that pushed the consumer to buy more. It has become a thriving factor for such industries that harness patterns with market basket analysis in data mining and derive customer insights to upscale their brand's performance.</a:t>
            </a:r>
            <a:endParaRPr lang="en-US" sz="3600" dirty="0">
              <a:solidFill>
                <a:schemeClr val="bg1"/>
              </a:solidFill>
              <a:latin typeface="Franklin Gothic Medium" panose="020B0603020102020204" pitchFamily="34" charset="0"/>
            </a:endParaRPr>
          </a:p>
        </p:txBody>
      </p:sp>
      <p:pic>
        <p:nvPicPr>
          <p:cNvPr id="4" name="Picture 6" descr="Menhera Shopping Sticker - Menhera Shopping Yey Stickers">
            <a:extLst>
              <a:ext uri="{FF2B5EF4-FFF2-40B4-BE49-F238E27FC236}">
                <a16:creationId xmlns:a16="http://schemas.microsoft.com/office/drawing/2014/main" id="{5AF37291-6C0C-0395-F75C-7E59192D33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5625" y="2343150"/>
            <a:ext cx="488950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30144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uper Market Stock Photos and Images - 123RF">
            <a:extLst>
              <a:ext uri="{FF2B5EF4-FFF2-40B4-BE49-F238E27FC236}">
                <a16:creationId xmlns:a16="http://schemas.microsoft.com/office/drawing/2014/main" id="{7D130130-7B96-503C-F41C-C9E28D0CC3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12192001" cy="689157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EC6B2BD-823E-5B20-426D-39E8062F1B06}"/>
              </a:ext>
            </a:extLst>
          </p:cNvPr>
          <p:cNvSpPr txBox="1"/>
          <p:nvPr/>
        </p:nvSpPr>
        <p:spPr>
          <a:xfrm>
            <a:off x="960894" y="666427"/>
            <a:ext cx="3936570" cy="707886"/>
          </a:xfrm>
          <a:prstGeom prst="rect">
            <a:avLst/>
          </a:prstGeom>
          <a:solidFill>
            <a:srgbClr val="FF0000"/>
          </a:solidFill>
        </p:spPr>
        <p:txBody>
          <a:bodyPr wrap="square" rtlCol="0">
            <a:spAutoFit/>
          </a:bodyPr>
          <a:lstStyle/>
          <a:p>
            <a:r>
              <a:rPr lang="en-US" sz="4000" dirty="0">
                <a:solidFill>
                  <a:schemeClr val="bg1"/>
                </a:solidFill>
                <a:latin typeface="Arial Black" panose="020B0A04020102020204" pitchFamily="34" charset="0"/>
              </a:rPr>
              <a:t>REFERENCE</a:t>
            </a:r>
          </a:p>
        </p:txBody>
      </p:sp>
      <p:sp>
        <p:nvSpPr>
          <p:cNvPr id="4" name="TextBox 3">
            <a:extLst>
              <a:ext uri="{FF2B5EF4-FFF2-40B4-BE49-F238E27FC236}">
                <a16:creationId xmlns:a16="http://schemas.microsoft.com/office/drawing/2014/main" id="{10B97AC1-38B3-9531-6700-93A396C54569}"/>
              </a:ext>
            </a:extLst>
          </p:cNvPr>
          <p:cNvSpPr txBox="1"/>
          <p:nvPr/>
        </p:nvSpPr>
        <p:spPr>
          <a:xfrm>
            <a:off x="960894" y="2287313"/>
            <a:ext cx="10817818" cy="1569660"/>
          </a:xfrm>
          <a:prstGeom prst="rect">
            <a:avLst/>
          </a:prstGeom>
          <a:solidFill>
            <a:schemeClr val="accent5">
              <a:lumMod val="60000"/>
              <a:lumOff val="40000"/>
              <a:alpha val="56000"/>
            </a:schemeClr>
          </a:solidFill>
        </p:spPr>
        <p:txBody>
          <a:bodyPr wrap="square">
            <a:spAutoFit/>
          </a:bodyPr>
          <a:lstStyle/>
          <a:p>
            <a:r>
              <a:rPr lang="en-US" sz="3200" dirty="0">
                <a:latin typeface="Britannic Bold" panose="020B0903060703020204" pitchFamily="34" charset="0"/>
              </a:rPr>
              <a:t>From the kaggle website we can use this real life data set:</a:t>
            </a:r>
          </a:p>
          <a:p>
            <a:r>
              <a:rPr lang="en-US" sz="3200" dirty="0">
                <a:solidFill>
                  <a:srgbClr val="FF0000"/>
                </a:solidFill>
                <a:latin typeface="Britannic Bold" panose="020B0903060703020204" pitchFamily="34" charset="0"/>
              </a:rPr>
              <a:t>https://www.kaggle.com/datasets/aslanahmedov/market-basket-analysis</a:t>
            </a:r>
          </a:p>
        </p:txBody>
      </p:sp>
    </p:spTree>
    <p:extLst>
      <p:ext uri="{BB962C8B-B14F-4D97-AF65-F5344CB8AC3E}">
        <p14:creationId xmlns:p14="http://schemas.microsoft.com/office/powerpoint/2010/main" val="2254735970"/>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rket Basket Analysis: A Tutorial - KDnuggets">
            <a:extLst>
              <a:ext uri="{FF2B5EF4-FFF2-40B4-BE49-F238E27FC236}">
                <a16:creationId xmlns:a16="http://schemas.microsoft.com/office/drawing/2014/main" id="{81C44DBD-6C38-A14F-A533-608A4A8504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568" b="1560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302647EC-36AE-DCA3-C5A7-3BA6A2B8ED75}"/>
              </a:ext>
            </a:extLst>
          </p:cNvPr>
          <p:cNvSpPr/>
          <p:nvPr/>
        </p:nvSpPr>
        <p:spPr>
          <a:xfrm>
            <a:off x="3391546" y="480448"/>
            <a:ext cx="5736956" cy="681925"/>
          </a:xfrm>
          <a:prstGeom prst="round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Britannic Bold" panose="020B0903060703020204" pitchFamily="34" charset="0"/>
              </a:rPr>
              <a:t>MARKET BASKET ANALYSIS</a:t>
            </a:r>
          </a:p>
        </p:txBody>
      </p:sp>
      <p:sp>
        <p:nvSpPr>
          <p:cNvPr id="3" name="Rectangle 2">
            <a:extLst>
              <a:ext uri="{FF2B5EF4-FFF2-40B4-BE49-F238E27FC236}">
                <a16:creationId xmlns:a16="http://schemas.microsoft.com/office/drawing/2014/main" id="{35C2FF51-5D0B-7D74-A3CA-EA0B10479691}"/>
              </a:ext>
            </a:extLst>
          </p:cNvPr>
          <p:cNvSpPr/>
          <p:nvPr/>
        </p:nvSpPr>
        <p:spPr>
          <a:xfrm>
            <a:off x="5080862" y="4262034"/>
            <a:ext cx="6573864" cy="1425843"/>
          </a:xfrm>
          <a:prstGeom prst="rect">
            <a:avLst/>
          </a:prstGeom>
          <a:solidFill>
            <a:srgbClr val="FA0E4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Franklin Gothic Heavy" panose="020B0903020102020204" pitchFamily="34" charset="0"/>
              </a:rPr>
              <a:t>Name : Akanksha Lavande</a:t>
            </a:r>
          </a:p>
          <a:p>
            <a:pPr algn="ctr"/>
            <a:r>
              <a:rPr lang="en-US" sz="4000" dirty="0">
                <a:solidFill>
                  <a:schemeClr val="bg1"/>
                </a:solidFill>
                <a:latin typeface="Franklin Gothic Heavy" panose="020B0903020102020204" pitchFamily="34" charset="0"/>
              </a:rPr>
              <a:t>Batch : ML9</a:t>
            </a:r>
          </a:p>
        </p:txBody>
      </p:sp>
    </p:spTree>
    <p:extLst>
      <p:ext uri="{BB962C8B-B14F-4D97-AF65-F5344CB8AC3E}">
        <p14:creationId xmlns:p14="http://schemas.microsoft.com/office/powerpoint/2010/main" val="213429714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hank you Free Stock Photos, Images, and Pictures of Thank you">
            <a:extLst>
              <a:ext uri="{FF2B5EF4-FFF2-40B4-BE49-F238E27FC236}">
                <a16:creationId xmlns:a16="http://schemas.microsoft.com/office/drawing/2014/main" id="{26BFCEE6-068B-407B-5F72-05A54A9885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07000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nderstanding Consumer Behavior With The Market Basket Analysis | by  Aashish Nair | Towards Data Science">
            <a:extLst>
              <a:ext uri="{FF2B5EF4-FFF2-40B4-BE49-F238E27FC236}">
                <a16:creationId xmlns:a16="http://schemas.microsoft.com/office/drawing/2014/main" id="{5ED5FE5D-599A-C0DD-AEC8-A663ACE2C3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5B99623-B084-9CCA-1A51-695D220ECC82}"/>
              </a:ext>
            </a:extLst>
          </p:cNvPr>
          <p:cNvSpPr txBox="1"/>
          <p:nvPr/>
        </p:nvSpPr>
        <p:spPr>
          <a:xfrm>
            <a:off x="3166819" y="278969"/>
            <a:ext cx="4969792" cy="923330"/>
          </a:xfrm>
          <a:prstGeom prst="rect">
            <a:avLst/>
          </a:prstGeom>
          <a:solidFill>
            <a:schemeClr val="tx1">
              <a:lumMod val="75000"/>
              <a:lumOff val="25000"/>
              <a:alpha val="76000"/>
            </a:schemeClr>
          </a:solidFill>
        </p:spPr>
        <p:txBody>
          <a:bodyPr wrap="square" rtlCol="0">
            <a:spAutoFit/>
          </a:bodyPr>
          <a:lstStyle/>
          <a:p>
            <a:r>
              <a:rPr lang="en-US" sz="5400" dirty="0">
                <a:solidFill>
                  <a:schemeClr val="bg1"/>
                </a:solidFill>
                <a:latin typeface="Britannic Bold" panose="020B0903060703020204" pitchFamily="34" charset="0"/>
              </a:rPr>
              <a:t>C O N T E N T S</a:t>
            </a:r>
          </a:p>
        </p:txBody>
      </p:sp>
      <p:sp>
        <p:nvSpPr>
          <p:cNvPr id="3" name="TextBox 2">
            <a:extLst>
              <a:ext uri="{FF2B5EF4-FFF2-40B4-BE49-F238E27FC236}">
                <a16:creationId xmlns:a16="http://schemas.microsoft.com/office/drawing/2014/main" id="{A9EDD3BD-D942-5498-B1A4-08B0A1396469}"/>
              </a:ext>
            </a:extLst>
          </p:cNvPr>
          <p:cNvSpPr txBox="1"/>
          <p:nvPr/>
        </p:nvSpPr>
        <p:spPr>
          <a:xfrm>
            <a:off x="4680488" y="2371241"/>
            <a:ext cx="6788257" cy="5078313"/>
          </a:xfrm>
          <a:prstGeom prst="rect">
            <a:avLst/>
          </a:prstGeom>
          <a:noFill/>
        </p:spPr>
        <p:txBody>
          <a:bodyPr wrap="square" rtlCol="0">
            <a:spAutoFit/>
          </a:bodyPr>
          <a:lstStyle/>
          <a:p>
            <a:pPr marL="285750" indent="-285750">
              <a:buFont typeface="Wingdings" panose="05000000000000000000" pitchFamily="2" charset="2"/>
              <a:buChar char="v"/>
            </a:pPr>
            <a:r>
              <a:rPr lang="en-US" sz="2800" dirty="0">
                <a:solidFill>
                  <a:schemeClr val="bg1"/>
                </a:solidFill>
                <a:latin typeface="Britannic Bold" panose="020B0903060703020204" pitchFamily="34" charset="0"/>
              </a:rPr>
              <a:t> Introduction</a:t>
            </a:r>
          </a:p>
          <a:p>
            <a:pPr marL="285750" indent="-285750">
              <a:buFont typeface="Wingdings" panose="05000000000000000000" pitchFamily="2" charset="2"/>
              <a:buChar char="v"/>
            </a:pPr>
            <a:r>
              <a:rPr lang="en-US" sz="2800" dirty="0">
                <a:solidFill>
                  <a:schemeClr val="bg1"/>
                </a:solidFill>
                <a:latin typeface="Britannic Bold" panose="020B0903060703020204" pitchFamily="34" charset="0"/>
              </a:rPr>
              <a:t>Objective</a:t>
            </a:r>
          </a:p>
          <a:p>
            <a:pPr marL="285750" indent="-285750">
              <a:buFont typeface="Wingdings" panose="05000000000000000000" pitchFamily="2" charset="2"/>
              <a:buChar char="v"/>
            </a:pPr>
            <a:r>
              <a:rPr lang="en-US" sz="2800" dirty="0">
                <a:solidFill>
                  <a:schemeClr val="bg1"/>
                </a:solidFill>
                <a:latin typeface="Britannic Bold" panose="020B0903060703020204" pitchFamily="34" charset="0"/>
              </a:rPr>
              <a:t>Applications</a:t>
            </a:r>
          </a:p>
          <a:p>
            <a:pPr marL="285750" indent="-285750">
              <a:buFont typeface="Wingdings" panose="05000000000000000000" pitchFamily="2" charset="2"/>
              <a:buChar char="v"/>
            </a:pPr>
            <a:r>
              <a:rPr lang="en-US" sz="2800" dirty="0">
                <a:solidFill>
                  <a:schemeClr val="bg1"/>
                </a:solidFill>
                <a:latin typeface="Britannic Bold" panose="020B0903060703020204" pitchFamily="34" charset="0"/>
              </a:rPr>
              <a:t>Libraries</a:t>
            </a:r>
          </a:p>
          <a:p>
            <a:pPr marL="285750" indent="-285750">
              <a:buFont typeface="Wingdings" panose="05000000000000000000" pitchFamily="2" charset="2"/>
              <a:buChar char="v"/>
            </a:pPr>
            <a:r>
              <a:rPr lang="en-US" sz="2800" dirty="0">
                <a:solidFill>
                  <a:schemeClr val="bg1"/>
                </a:solidFill>
                <a:latin typeface="Britannic Bold" panose="020B0903060703020204" pitchFamily="34" charset="0"/>
              </a:rPr>
              <a:t>Algorithm</a:t>
            </a:r>
          </a:p>
          <a:p>
            <a:pPr marL="285750" indent="-285750">
              <a:buFont typeface="Wingdings" panose="05000000000000000000" pitchFamily="2" charset="2"/>
              <a:buChar char="v"/>
            </a:pPr>
            <a:r>
              <a:rPr lang="en-US" sz="2800" dirty="0">
                <a:solidFill>
                  <a:schemeClr val="bg1"/>
                </a:solidFill>
                <a:latin typeface="Britannic Bold" panose="020B0903060703020204" pitchFamily="34" charset="0"/>
              </a:rPr>
              <a:t>How does Market Basket Analysis work</a:t>
            </a:r>
          </a:p>
          <a:p>
            <a:pPr marL="285750" indent="-285750">
              <a:buFont typeface="Wingdings" panose="05000000000000000000" pitchFamily="2" charset="2"/>
              <a:buChar char="v"/>
            </a:pPr>
            <a:r>
              <a:rPr lang="en-US" sz="2800" dirty="0">
                <a:solidFill>
                  <a:schemeClr val="bg1"/>
                </a:solidFill>
                <a:latin typeface="Britannic Bold" panose="020B0903060703020204" pitchFamily="34" charset="0"/>
              </a:rPr>
              <a:t>Advantages &amp; Disadvantages</a:t>
            </a:r>
          </a:p>
          <a:p>
            <a:pPr marL="285750" indent="-285750">
              <a:buFont typeface="Wingdings" panose="05000000000000000000" pitchFamily="2" charset="2"/>
              <a:buChar char="v"/>
            </a:pPr>
            <a:r>
              <a:rPr lang="en-US" sz="2800" dirty="0">
                <a:solidFill>
                  <a:schemeClr val="bg1"/>
                </a:solidFill>
                <a:latin typeface="Britannic Bold" panose="020B0903060703020204" pitchFamily="34" charset="0"/>
              </a:rPr>
              <a:t>Conclusion</a:t>
            </a:r>
          </a:p>
          <a:p>
            <a:pPr marL="285750" indent="-285750">
              <a:buFont typeface="Wingdings" panose="05000000000000000000" pitchFamily="2" charset="2"/>
              <a:buChar char="v"/>
            </a:pPr>
            <a:r>
              <a:rPr lang="en-US" sz="2800" dirty="0">
                <a:solidFill>
                  <a:schemeClr val="bg1"/>
                </a:solidFill>
                <a:latin typeface="Britannic Bold" panose="020B0903060703020204" pitchFamily="34" charset="0"/>
              </a:rPr>
              <a:t>Reference</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endParaRPr lang="en-US" dirty="0"/>
          </a:p>
        </p:txBody>
      </p:sp>
    </p:spTree>
    <p:extLst>
      <p:ext uri="{BB962C8B-B14F-4D97-AF65-F5344CB8AC3E}">
        <p14:creationId xmlns:p14="http://schemas.microsoft.com/office/powerpoint/2010/main" val="63200650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rket Basket Analysis with Pandas | by Soner Yıldırım | Towards Data  Science">
            <a:extLst>
              <a:ext uri="{FF2B5EF4-FFF2-40B4-BE49-F238E27FC236}">
                <a16:creationId xmlns:a16="http://schemas.microsoft.com/office/drawing/2014/main" id="{1FECE8AE-C336-BACF-8503-AB7888F541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955"/>
            <a:ext cx="12223647"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097C04A2-23E7-A28E-ED53-ED02111DB092}"/>
              </a:ext>
            </a:extLst>
          </p:cNvPr>
          <p:cNvGrpSpPr/>
          <p:nvPr/>
        </p:nvGrpSpPr>
        <p:grpSpPr>
          <a:xfrm>
            <a:off x="331286" y="139482"/>
            <a:ext cx="11399158" cy="1715142"/>
            <a:chOff x="331286" y="201475"/>
            <a:chExt cx="11399158" cy="1715142"/>
          </a:xfrm>
        </p:grpSpPr>
        <p:sp>
          <p:nvSpPr>
            <p:cNvPr id="2" name="Rectangle: Rounded Corners 1">
              <a:extLst>
                <a:ext uri="{FF2B5EF4-FFF2-40B4-BE49-F238E27FC236}">
                  <a16:creationId xmlns:a16="http://schemas.microsoft.com/office/drawing/2014/main" id="{480CE4A7-F37D-95E1-E69D-52469644A33F}"/>
                </a:ext>
              </a:extLst>
            </p:cNvPr>
            <p:cNvSpPr/>
            <p:nvPr/>
          </p:nvSpPr>
          <p:spPr>
            <a:xfrm>
              <a:off x="2953794" y="924726"/>
              <a:ext cx="743919" cy="991891"/>
            </a:xfrm>
            <a:prstGeom prst="round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b="1" dirty="0">
                  <a:latin typeface="Britannic Bold" panose="020B0903060703020204" pitchFamily="34" charset="0"/>
                </a:rPr>
                <a:t>R</a:t>
              </a:r>
            </a:p>
          </p:txBody>
        </p:sp>
        <p:sp>
          <p:nvSpPr>
            <p:cNvPr id="3" name="Rectangle: Rounded Corners 2">
              <a:extLst>
                <a:ext uri="{FF2B5EF4-FFF2-40B4-BE49-F238E27FC236}">
                  <a16:creationId xmlns:a16="http://schemas.microsoft.com/office/drawing/2014/main" id="{49B99C56-0521-3A6B-B187-389D4184B4E5}"/>
                </a:ext>
              </a:extLst>
            </p:cNvPr>
            <p:cNvSpPr/>
            <p:nvPr/>
          </p:nvSpPr>
          <p:spPr>
            <a:xfrm>
              <a:off x="4866535" y="847233"/>
              <a:ext cx="743919" cy="991891"/>
            </a:xfrm>
            <a:prstGeom prst="roundRect">
              <a:avLst/>
            </a:prstGeom>
            <a:solidFill>
              <a:srgbClr val="FA0E4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b="1" dirty="0">
                  <a:latin typeface="Britannic Bold" panose="020B0903060703020204" pitchFamily="34" charset="0"/>
                </a:rPr>
                <a:t>D</a:t>
              </a:r>
            </a:p>
          </p:txBody>
        </p:sp>
        <p:sp>
          <p:nvSpPr>
            <p:cNvPr id="4" name="Rectangle: Rounded Corners 3">
              <a:extLst>
                <a:ext uri="{FF2B5EF4-FFF2-40B4-BE49-F238E27FC236}">
                  <a16:creationId xmlns:a16="http://schemas.microsoft.com/office/drawing/2014/main" id="{B59FE925-1834-3BDD-FAE3-663A1BD2621D}"/>
                </a:ext>
              </a:extLst>
            </p:cNvPr>
            <p:cNvSpPr/>
            <p:nvPr/>
          </p:nvSpPr>
          <p:spPr>
            <a:xfrm>
              <a:off x="5866508" y="312546"/>
              <a:ext cx="743919" cy="991891"/>
            </a:xfrm>
            <a:prstGeom prst="roundRect">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b="1" dirty="0">
                  <a:latin typeface="Britannic Bold" panose="020B0903060703020204" pitchFamily="34" charset="0"/>
                </a:rPr>
                <a:t>U</a:t>
              </a:r>
            </a:p>
          </p:txBody>
        </p:sp>
        <p:sp>
          <p:nvSpPr>
            <p:cNvPr id="5" name="Rectangle: Rounded Corners 4">
              <a:extLst>
                <a:ext uri="{FF2B5EF4-FFF2-40B4-BE49-F238E27FC236}">
                  <a16:creationId xmlns:a16="http://schemas.microsoft.com/office/drawing/2014/main" id="{FCCE8770-3A6D-7E62-A569-41EE08A37E82}"/>
                </a:ext>
              </a:extLst>
            </p:cNvPr>
            <p:cNvSpPr/>
            <p:nvPr/>
          </p:nvSpPr>
          <p:spPr>
            <a:xfrm>
              <a:off x="6913685" y="847233"/>
              <a:ext cx="743919" cy="991891"/>
            </a:xfrm>
            <a:prstGeom prst="roundRect">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b="1" dirty="0">
                  <a:latin typeface="Britannic Bold" panose="020B0903060703020204" pitchFamily="34" charset="0"/>
                </a:rPr>
                <a:t>C</a:t>
              </a:r>
            </a:p>
          </p:txBody>
        </p:sp>
        <p:sp>
          <p:nvSpPr>
            <p:cNvPr id="6" name="Rectangle: Rounded Corners 5">
              <a:extLst>
                <a:ext uri="{FF2B5EF4-FFF2-40B4-BE49-F238E27FC236}">
                  <a16:creationId xmlns:a16="http://schemas.microsoft.com/office/drawing/2014/main" id="{B73D60CE-4FC2-9A3A-C42D-405284E6A2B5}"/>
                </a:ext>
              </a:extLst>
            </p:cNvPr>
            <p:cNvSpPr/>
            <p:nvPr/>
          </p:nvSpPr>
          <p:spPr>
            <a:xfrm>
              <a:off x="7921099" y="299629"/>
              <a:ext cx="743919" cy="991891"/>
            </a:xfrm>
            <a:prstGeom prst="round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b="1" dirty="0">
                  <a:latin typeface="Britannic Bold" panose="020B0903060703020204" pitchFamily="34" charset="0"/>
                </a:rPr>
                <a:t>T</a:t>
              </a:r>
            </a:p>
          </p:txBody>
        </p:sp>
        <p:sp>
          <p:nvSpPr>
            <p:cNvPr id="7" name="Rectangle: Rounded Corners 6">
              <a:extLst>
                <a:ext uri="{FF2B5EF4-FFF2-40B4-BE49-F238E27FC236}">
                  <a16:creationId xmlns:a16="http://schemas.microsoft.com/office/drawing/2014/main" id="{94316834-934B-DCA9-D8AE-15C2C4788414}"/>
                </a:ext>
              </a:extLst>
            </p:cNvPr>
            <p:cNvSpPr/>
            <p:nvPr/>
          </p:nvSpPr>
          <p:spPr>
            <a:xfrm>
              <a:off x="2137148" y="263471"/>
              <a:ext cx="743919" cy="991891"/>
            </a:xfrm>
            <a:prstGeom prst="roundRect">
              <a:avLst/>
            </a:prstGeom>
            <a:solidFill>
              <a:srgbClr val="92D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b="1" dirty="0">
                  <a:latin typeface="Britannic Bold" panose="020B0903060703020204" pitchFamily="34" charset="0"/>
                </a:rPr>
                <a:t>T</a:t>
              </a:r>
            </a:p>
          </p:txBody>
        </p:sp>
        <p:sp>
          <p:nvSpPr>
            <p:cNvPr id="8" name="Rectangle: Rounded Corners 7">
              <a:extLst>
                <a:ext uri="{FF2B5EF4-FFF2-40B4-BE49-F238E27FC236}">
                  <a16:creationId xmlns:a16="http://schemas.microsoft.com/office/drawing/2014/main" id="{E5A68733-F2BA-94EF-DC88-134C3FD49DC9}"/>
                </a:ext>
              </a:extLst>
            </p:cNvPr>
            <p:cNvSpPr/>
            <p:nvPr/>
          </p:nvSpPr>
          <p:spPr>
            <a:xfrm>
              <a:off x="1278604" y="826574"/>
              <a:ext cx="743919" cy="991891"/>
            </a:xfrm>
            <a:prstGeom prst="roundRect">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b="1" dirty="0">
                  <a:latin typeface="Britannic Bold" panose="020B0903060703020204" pitchFamily="34" charset="0"/>
                </a:rPr>
                <a:t>N</a:t>
              </a:r>
            </a:p>
          </p:txBody>
        </p:sp>
        <p:sp>
          <p:nvSpPr>
            <p:cNvPr id="9" name="Rectangle: Rounded Corners 8">
              <a:extLst>
                <a:ext uri="{FF2B5EF4-FFF2-40B4-BE49-F238E27FC236}">
                  <a16:creationId xmlns:a16="http://schemas.microsoft.com/office/drawing/2014/main" id="{EE2FF920-4640-C2E9-0C68-316008375C15}"/>
                </a:ext>
              </a:extLst>
            </p:cNvPr>
            <p:cNvSpPr/>
            <p:nvPr/>
          </p:nvSpPr>
          <p:spPr>
            <a:xfrm>
              <a:off x="3971871" y="309963"/>
              <a:ext cx="743919" cy="971221"/>
            </a:xfrm>
            <a:prstGeom prst="roundRect">
              <a:avLst/>
            </a:prstGeom>
            <a:solidFill>
              <a:srgbClr val="7030A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b="1" dirty="0">
                  <a:latin typeface="Britannic Bold" panose="020B0903060703020204" pitchFamily="34" charset="0"/>
                </a:rPr>
                <a:t>O</a:t>
              </a:r>
            </a:p>
          </p:txBody>
        </p:sp>
        <p:sp>
          <p:nvSpPr>
            <p:cNvPr id="10" name="Rectangle: Rounded Corners 9">
              <a:extLst>
                <a:ext uri="{FF2B5EF4-FFF2-40B4-BE49-F238E27FC236}">
                  <a16:creationId xmlns:a16="http://schemas.microsoft.com/office/drawing/2014/main" id="{AB2012C1-EB5F-6600-82EA-884F4421638F}"/>
                </a:ext>
              </a:extLst>
            </p:cNvPr>
            <p:cNvSpPr/>
            <p:nvPr/>
          </p:nvSpPr>
          <p:spPr>
            <a:xfrm>
              <a:off x="9033644" y="847233"/>
              <a:ext cx="743919" cy="991891"/>
            </a:xfrm>
            <a:prstGeom prst="roundRect">
              <a:avLst/>
            </a:prstGeom>
            <a:solidFill>
              <a:srgbClr val="7030A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b="1" dirty="0">
                  <a:latin typeface="Britannic Bold" panose="020B0903060703020204" pitchFamily="34" charset="0"/>
                </a:rPr>
                <a:t>I</a:t>
              </a:r>
            </a:p>
          </p:txBody>
        </p:sp>
        <p:sp>
          <p:nvSpPr>
            <p:cNvPr id="11" name="Rectangle: Rounded Corners 10">
              <a:extLst>
                <a:ext uri="{FF2B5EF4-FFF2-40B4-BE49-F238E27FC236}">
                  <a16:creationId xmlns:a16="http://schemas.microsoft.com/office/drawing/2014/main" id="{48E0D0A1-7F0F-D6CB-5151-3B3684C67C39}"/>
                </a:ext>
              </a:extLst>
            </p:cNvPr>
            <p:cNvSpPr/>
            <p:nvPr/>
          </p:nvSpPr>
          <p:spPr>
            <a:xfrm>
              <a:off x="10000278" y="408119"/>
              <a:ext cx="743919" cy="991891"/>
            </a:xfrm>
            <a:prstGeom prst="roundRect">
              <a:avLst/>
            </a:prstGeom>
            <a:solidFill>
              <a:srgbClr val="FA0E4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b="1" dirty="0">
                  <a:latin typeface="Britannic Bold" panose="020B0903060703020204" pitchFamily="34" charset="0"/>
                </a:rPr>
                <a:t>O</a:t>
              </a:r>
            </a:p>
          </p:txBody>
        </p:sp>
        <p:sp>
          <p:nvSpPr>
            <p:cNvPr id="12" name="Rectangle: Rounded Corners 11">
              <a:extLst>
                <a:ext uri="{FF2B5EF4-FFF2-40B4-BE49-F238E27FC236}">
                  <a16:creationId xmlns:a16="http://schemas.microsoft.com/office/drawing/2014/main" id="{8A99EC9F-B0FB-CE4E-5F8C-C0DFC0C49924}"/>
                </a:ext>
              </a:extLst>
            </p:cNvPr>
            <p:cNvSpPr/>
            <p:nvPr/>
          </p:nvSpPr>
          <p:spPr>
            <a:xfrm>
              <a:off x="331286" y="201475"/>
              <a:ext cx="743919" cy="991891"/>
            </a:xfrm>
            <a:prstGeom prst="roundRect">
              <a:avLst/>
            </a:prstGeom>
            <a:solidFill>
              <a:srgbClr val="FA0E4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b="1" dirty="0">
                  <a:latin typeface="Britannic Bold" panose="020B0903060703020204" pitchFamily="34" charset="0"/>
                </a:rPr>
                <a:t>I</a:t>
              </a:r>
              <a:endParaRPr lang="en-US" b="1" dirty="0">
                <a:latin typeface="Britannic Bold" panose="020B0903060703020204" pitchFamily="34" charset="0"/>
              </a:endParaRPr>
            </a:p>
          </p:txBody>
        </p:sp>
        <p:sp>
          <p:nvSpPr>
            <p:cNvPr id="13" name="Rectangle: Rounded Corners 12">
              <a:extLst>
                <a:ext uri="{FF2B5EF4-FFF2-40B4-BE49-F238E27FC236}">
                  <a16:creationId xmlns:a16="http://schemas.microsoft.com/office/drawing/2014/main" id="{AF6A498C-E324-F7B2-4D14-727C02999830}"/>
                </a:ext>
              </a:extLst>
            </p:cNvPr>
            <p:cNvSpPr/>
            <p:nvPr/>
          </p:nvSpPr>
          <p:spPr>
            <a:xfrm>
              <a:off x="10986525" y="870486"/>
              <a:ext cx="743919" cy="991891"/>
            </a:xfrm>
            <a:prstGeom prst="roundRect">
              <a:avLst/>
            </a:prstGeom>
            <a:solidFill>
              <a:srgbClr val="92D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b="1" dirty="0">
                  <a:latin typeface="Britannic Bold" panose="020B0903060703020204" pitchFamily="34" charset="0"/>
                </a:rPr>
                <a:t>N</a:t>
              </a:r>
            </a:p>
          </p:txBody>
        </p:sp>
      </p:grpSp>
      <p:sp>
        <p:nvSpPr>
          <p:cNvPr id="14" name="Rectangle 13">
            <a:extLst>
              <a:ext uri="{FF2B5EF4-FFF2-40B4-BE49-F238E27FC236}">
                <a16:creationId xmlns:a16="http://schemas.microsoft.com/office/drawing/2014/main" id="{0AACADD7-2622-9245-5C0E-521D102C43EE}"/>
              </a:ext>
            </a:extLst>
          </p:cNvPr>
          <p:cNvSpPr/>
          <p:nvPr/>
        </p:nvSpPr>
        <p:spPr>
          <a:xfrm>
            <a:off x="208330" y="2377702"/>
            <a:ext cx="10060327" cy="3585272"/>
          </a:xfrm>
          <a:prstGeom prst="rect">
            <a:avLst/>
          </a:prstGeom>
          <a:solidFill>
            <a:srgbClr val="FA0E46">
              <a:alpha val="72000"/>
            </a:srgb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marL="285750" indent="-285750">
              <a:buFont typeface="Wingdings" panose="05000000000000000000" pitchFamily="2" charset="2"/>
              <a:buChar char="v"/>
            </a:pPr>
            <a:r>
              <a:rPr lang="en-US" sz="2800" b="0" i="0" dirty="0">
                <a:solidFill>
                  <a:schemeClr val="bg1"/>
                </a:solidFill>
                <a:effectLst/>
                <a:latin typeface="Britannic Bold" panose="020B0903060703020204" pitchFamily="34" charset="0"/>
              </a:rPr>
              <a:t>Market basket analysis is a data mining technique used by retailers to increase sales by better understanding customer purchasing patterns. </a:t>
            </a:r>
          </a:p>
          <a:p>
            <a:pPr marL="285750" indent="-285750">
              <a:buFont typeface="Wingdings" panose="05000000000000000000" pitchFamily="2" charset="2"/>
              <a:buChar char="v"/>
            </a:pPr>
            <a:r>
              <a:rPr lang="en-US" sz="2800" b="0" i="0" dirty="0">
                <a:solidFill>
                  <a:schemeClr val="bg1"/>
                </a:solidFill>
                <a:effectLst/>
                <a:latin typeface="Britannic Bold" panose="020B0903060703020204" pitchFamily="34" charset="0"/>
              </a:rPr>
              <a:t>Finding items that buyers desire to buy is the major goal of market basket analysis. </a:t>
            </a:r>
          </a:p>
          <a:p>
            <a:pPr marL="285750" indent="-285750">
              <a:buFont typeface="Wingdings" panose="05000000000000000000" pitchFamily="2" charset="2"/>
              <a:buChar char="v"/>
            </a:pPr>
            <a:r>
              <a:rPr lang="en-US" sz="2800" b="0" i="0" dirty="0">
                <a:solidFill>
                  <a:schemeClr val="bg1"/>
                </a:solidFill>
                <a:effectLst/>
                <a:latin typeface="Britannic Bold" panose="020B0903060703020204" pitchFamily="34" charset="0"/>
              </a:rPr>
              <a:t>Market basket analysis may help sales and marketing teams to develop more effective product placement, pricing, cross-sell, and up-sell tactics.</a:t>
            </a:r>
            <a:endParaRPr lang="en-US" sz="2800" dirty="0">
              <a:solidFill>
                <a:schemeClr val="bg1"/>
              </a:solidFill>
              <a:latin typeface="Britannic Bold" panose="020B0903060703020204" pitchFamily="34" charset="0"/>
            </a:endParaRPr>
          </a:p>
        </p:txBody>
      </p:sp>
      <p:pic>
        <p:nvPicPr>
          <p:cNvPr id="16" name="Picture 15">
            <a:extLst>
              <a:ext uri="{FF2B5EF4-FFF2-40B4-BE49-F238E27FC236}">
                <a16:creationId xmlns:a16="http://schemas.microsoft.com/office/drawing/2014/main" id="{0AEAE655-62B4-9D2E-2B12-4938654208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1197" y="4480298"/>
            <a:ext cx="2286000" cy="2286000"/>
          </a:xfrm>
          <a:prstGeom prst="rect">
            <a:avLst/>
          </a:prstGeom>
        </p:spPr>
      </p:pic>
    </p:spTree>
    <p:extLst>
      <p:ext uri="{BB962C8B-B14F-4D97-AF65-F5344CB8AC3E}">
        <p14:creationId xmlns:p14="http://schemas.microsoft.com/office/powerpoint/2010/main" val="29810175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1000" fill="hold"/>
                                        <p:tgtEl>
                                          <p:spTgt spid="37"/>
                                        </p:tgtEl>
                                        <p:attrNameLst>
                                          <p:attrName>ppt_w</p:attrName>
                                        </p:attrNameLst>
                                      </p:cBhvr>
                                      <p:tavLst>
                                        <p:tav tm="0">
                                          <p:val>
                                            <p:strVal val="#ppt_w+.3"/>
                                          </p:val>
                                        </p:tav>
                                        <p:tav tm="100000">
                                          <p:val>
                                            <p:strVal val="#ppt_w"/>
                                          </p:val>
                                        </p:tav>
                                      </p:tavLst>
                                    </p:anim>
                                    <p:anim calcmode="lin" valueType="num">
                                      <p:cBhvr>
                                        <p:cTn id="8" dur="1000" fill="hold"/>
                                        <p:tgtEl>
                                          <p:spTgt spid="37"/>
                                        </p:tgtEl>
                                        <p:attrNameLst>
                                          <p:attrName>ppt_h</p:attrName>
                                        </p:attrNameLst>
                                      </p:cBhvr>
                                      <p:tavLst>
                                        <p:tav tm="0">
                                          <p:val>
                                            <p:strVal val="#ppt_h"/>
                                          </p:val>
                                        </p:tav>
                                        <p:tav tm="100000">
                                          <p:val>
                                            <p:strVal val="#ppt_h"/>
                                          </p:val>
                                        </p:tav>
                                      </p:tavLst>
                                    </p:anim>
                                    <p:animEffect transition="in" filter="fade">
                                      <p:cBhvr>
                                        <p:cTn id="9" dur="1000"/>
                                        <p:tgtEl>
                                          <p:spTgt spid="37"/>
                                        </p:tgtEl>
                                      </p:cBhvr>
                                    </p:animEffect>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0-#ppt_w/2"/>
                                          </p:val>
                                        </p:tav>
                                        <p:tav tm="100000">
                                          <p:val>
                                            <p:strVal val="#ppt_x"/>
                                          </p:val>
                                        </p:tav>
                                      </p:tavLst>
                                    </p:anim>
                                    <p:anim calcmode="lin" valueType="num">
                                      <p:cBhvr additive="base">
                                        <p:cTn id="14"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hoto by Franki Chamaki on Unsplash">
            <a:extLst>
              <a:ext uri="{FF2B5EF4-FFF2-40B4-BE49-F238E27FC236}">
                <a16:creationId xmlns:a16="http://schemas.microsoft.com/office/drawing/2014/main" id="{3B7B45FF-B893-488B-71AD-D3B43DEB0A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DD6EAC8-68DB-2B84-7181-0BFA6C689674}"/>
              </a:ext>
            </a:extLst>
          </p:cNvPr>
          <p:cNvSpPr txBox="1"/>
          <p:nvPr/>
        </p:nvSpPr>
        <p:spPr>
          <a:xfrm>
            <a:off x="292833" y="1975876"/>
            <a:ext cx="6851886" cy="4401205"/>
          </a:xfrm>
          <a:prstGeom prst="rect">
            <a:avLst/>
          </a:prstGeom>
          <a:solidFill>
            <a:srgbClr val="FFFF00">
              <a:alpha val="74000"/>
            </a:srgbClr>
          </a:solidFill>
        </p:spPr>
        <p:txBody>
          <a:bodyPr wrap="square" rtlCol="0">
            <a:spAutoFit/>
          </a:bodyPr>
          <a:lstStyle/>
          <a:p>
            <a:r>
              <a:rPr lang="en-US" sz="4000" dirty="0">
                <a:solidFill>
                  <a:srgbClr val="FA0E46"/>
                </a:solidFill>
                <a:latin typeface="Britannic Bold" panose="020B0903060703020204" pitchFamily="34" charset="0"/>
              </a:rPr>
              <a:t>To find frequently purchased items sets from large transactional database.</a:t>
            </a:r>
          </a:p>
          <a:p>
            <a:r>
              <a:rPr lang="en-US" sz="4000" b="0" i="0" dirty="0">
                <a:solidFill>
                  <a:srgbClr val="FA0E46"/>
                </a:solidFill>
                <a:effectLst/>
                <a:latin typeface="Britannic Bold" panose="020B0903060703020204" pitchFamily="34" charset="0"/>
              </a:rPr>
              <a:t>Finding items that buyers desire to buy is the major goal of market basket analysis. </a:t>
            </a:r>
            <a:endParaRPr lang="en-US" sz="4000" dirty="0">
              <a:solidFill>
                <a:srgbClr val="FA0E46"/>
              </a:solidFill>
              <a:latin typeface="Britannic Bold" panose="020B0903060703020204" pitchFamily="34" charset="0"/>
            </a:endParaRPr>
          </a:p>
        </p:txBody>
      </p:sp>
      <p:pic>
        <p:nvPicPr>
          <p:cNvPr id="3076" name="Picture 4" descr="Shopping Buy Sticker - Shopping Buy Spend Stickers">
            <a:extLst>
              <a:ext uri="{FF2B5EF4-FFF2-40B4-BE49-F238E27FC236}">
                <a16:creationId xmlns:a16="http://schemas.microsoft.com/office/drawing/2014/main" id="{F92C8F14-515E-8612-1B79-B6936CBB69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87" y="2327270"/>
            <a:ext cx="5562640" cy="453073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B84B5D0B-6745-8B05-F288-1F31AA9A9459}"/>
              </a:ext>
            </a:extLst>
          </p:cNvPr>
          <p:cNvGrpSpPr/>
          <p:nvPr/>
        </p:nvGrpSpPr>
        <p:grpSpPr>
          <a:xfrm>
            <a:off x="842617" y="422249"/>
            <a:ext cx="10105846" cy="1183088"/>
            <a:chOff x="439662" y="387378"/>
            <a:chExt cx="10105846" cy="1183088"/>
          </a:xfrm>
        </p:grpSpPr>
        <p:sp>
          <p:nvSpPr>
            <p:cNvPr id="3" name="Rectangle 2">
              <a:extLst>
                <a:ext uri="{FF2B5EF4-FFF2-40B4-BE49-F238E27FC236}">
                  <a16:creationId xmlns:a16="http://schemas.microsoft.com/office/drawing/2014/main" id="{71D9C0BB-DFBB-C7F7-C985-92DCFADA993E}"/>
                </a:ext>
              </a:extLst>
            </p:cNvPr>
            <p:cNvSpPr/>
            <p:nvPr/>
          </p:nvSpPr>
          <p:spPr>
            <a:xfrm>
              <a:off x="439662" y="436002"/>
              <a:ext cx="867905" cy="883404"/>
            </a:xfrm>
            <a:prstGeom prst="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dirty="0">
                  <a:latin typeface="Franklin Gothic Heavy" panose="020B0903020102020204" pitchFamily="34" charset="0"/>
                </a:rPr>
                <a:t>O</a:t>
              </a:r>
            </a:p>
          </p:txBody>
        </p:sp>
        <p:sp>
          <p:nvSpPr>
            <p:cNvPr id="4" name="Rectangle 3">
              <a:extLst>
                <a:ext uri="{FF2B5EF4-FFF2-40B4-BE49-F238E27FC236}">
                  <a16:creationId xmlns:a16="http://schemas.microsoft.com/office/drawing/2014/main" id="{635FA153-4B10-BC27-1199-29CB1FBA31EF}"/>
                </a:ext>
              </a:extLst>
            </p:cNvPr>
            <p:cNvSpPr/>
            <p:nvPr/>
          </p:nvSpPr>
          <p:spPr>
            <a:xfrm>
              <a:off x="1541587" y="639463"/>
              <a:ext cx="867905" cy="883404"/>
            </a:xfrm>
            <a:prstGeom prst="rect">
              <a:avLst/>
            </a:prstGeom>
            <a:solidFill>
              <a:srgbClr val="FA0E46"/>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dirty="0">
                  <a:latin typeface="Franklin Gothic Heavy" panose="020B0903020102020204" pitchFamily="34" charset="0"/>
                </a:rPr>
                <a:t>B</a:t>
              </a:r>
            </a:p>
          </p:txBody>
        </p:sp>
        <p:sp>
          <p:nvSpPr>
            <p:cNvPr id="5" name="Rectangle 4">
              <a:extLst>
                <a:ext uri="{FF2B5EF4-FFF2-40B4-BE49-F238E27FC236}">
                  <a16:creationId xmlns:a16="http://schemas.microsoft.com/office/drawing/2014/main" id="{A0F0B482-57F2-F323-0C2F-CF654C99B17E}"/>
                </a:ext>
              </a:extLst>
            </p:cNvPr>
            <p:cNvSpPr/>
            <p:nvPr/>
          </p:nvSpPr>
          <p:spPr>
            <a:xfrm>
              <a:off x="2751650" y="436002"/>
              <a:ext cx="867905" cy="883404"/>
            </a:xfrm>
            <a:prstGeom prst="rect">
              <a:avLst/>
            </a:prstGeom>
            <a:solidFill>
              <a:srgbClr val="00B0F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dirty="0">
                  <a:latin typeface="Franklin Gothic Heavy" panose="020B0903020102020204" pitchFamily="34" charset="0"/>
                </a:rPr>
                <a:t>J</a:t>
              </a:r>
            </a:p>
          </p:txBody>
        </p:sp>
        <p:sp>
          <p:nvSpPr>
            <p:cNvPr id="6" name="Rectangle 5">
              <a:extLst>
                <a:ext uri="{FF2B5EF4-FFF2-40B4-BE49-F238E27FC236}">
                  <a16:creationId xmlns:a16="http://schemas.microsoft.com/office/drawing/2014/main" id="{75C225A5-401E-E755-5775-B1B3A142472A}"/>
                </a:ext>
              </a:extLst>
            </p:cNvPr>
            <p:cNvSpPr/>
            <p:nvPr/>
          </p:nvSpPr>
          <p:spPr>
            <a:xfrm>
              <a:off x="3980640" y="639463"/>
              <a:ext cx="867905" cy="883404"/>
            </a:xfrm>
            <a:prstGeom prst="rect">
              <a:avLst/>
            </a:prstGeom>
            <a:solidFill>
              <a:srgbClr val="7030A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dirty="0">
                  <a:latin typeface="Franklin Gothic Heavy" panose="020B0903020102020204" pitchFamily="34" charset="0"/>
                </a:rPr>
                <a:t>E</a:t>
              </a:r>
            </a:p>
          </p:txBody>
        </p:sp>
        <p:sp>
          <p:nvSpPr>
            <p:cNvPr id="7" name="Rectangle 6">
              <a:extLst>
                <a:ext uri="{FF2B5EF4-FFF2-40B4-BE49-F238E27FC236}">
                  <a16:creationId xmlns:a16="http://schemas.microsoft.com/office/drawing/2014/main" id="{678833B2-49F8-9622-9603-209521095D0D}"/>
                </a:ext>
              </a:extLst>
            </p:cNvPr>
            <p:cNvSpPr/>
            <p:nvPr/>
          </p:nvSpPr>
          <p:spPr>
            <a:xfrm>
              <a:off x="5171267" y="387378"/>
              <a:ext cx="867905" cy="883404"/>
            </a:xfrm>
            <a:prstGeom prst="rect">
              <a:avLst/>
            </a:prstGeom>
            <a:solidFill>
              <a:srgbClr val="92D05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dirty="0">
                  <a:latin typeface="Franklin Gothic Heavy" panose="020B0903020102020204" pitchFamily="34" charset="0"/>
                </a:rPr>
                <a:t>C</a:t>
              </a:r>
            </a:p>
          </p:txBody>
        </p:sp>
        <p:sp>
          <p:nvSpPr>
            <p:cNvPr id="8" name="Rectangle 7">
              <a:extLst>
                <a:ext uri="{FF2B5EF4-FFF2-40B4-BE49-F238E27FC236}">
                  <a16:creationId xmlns:a16="http://schemas.microsoft.com/office/drawing/2014/main" id="{9B1BB4B0-59B7-743A-8686-3F77696A553C}"/>
                </a:ext>
              </a:extLst>
            </p:cNvPr>
            <p:cNvSpPr/>
            <p:nvPr/>
          </p:nvSpPr>
          <p:spPr>
            <a:xfrm>
              <a:off x="6304490" y="687062"/>
              <a:ext cx="867905" cy="883404"/>
            </a:xfrm>
            <a:prstGeom prst="rect">
              <a:avLst/>
            </a:prstGeom>
            <a:solidFill>
              <a:srgbClr val="FA0E46"/>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dirty="0">
                  <a:latin typeface="Franklin Gothic Heavy" panose="020B0903020102020204" pitchFamily="34" charset="0"/>
                </a:rPr>
                <a:t>T</a:t>
              </a:r>
            </a:p>
          </p:txBody>
        </p:sp>
        <p:sp>
          <p:nvSpPr>
            <p:cNvPr id="9" name="Rectangle 8">
              <a:extLst>
                <a:ext uri="{FF2B5EF4-FFF2-40B4-BE49-F238E27FC236}">
                  <a16:creationId xmlns:a16="http://schemas.microsoft.com/office/drawing/2014/main" id="{C25596DE-437E-3A94-47A2-FDB031CB51C7}"/>
                </a:ext>
              </a:extLst>
            </p:cNvPr>
            <p:cNvSpPr/>
            <p:nvPr/>
          </p:nvSpPr>
          <p:spPr>
            <a:xfrm>
              <a:off x="7437713" y="427529"/>
              <a:ext cx="867905" cy="883404"/>
            </a:xfrm>
            <a:prstGeom prst="rect">
              <a:avLst/>
            </a:prstGeom>
            <a:solidFill>
              <a:srgbClr val="00B0F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dirty="0">
                  <a:latin typeface="Franklin Gothic Heavy" panose="020B0903020102020204" pitchFamily="34" charset="0"/>
                </a:rPr>
                <a:t>I</a:t>
              </a:r>
            </a:p>
          </p:txBody>
        </p:sp>
        <p:sp>
          <p:nvSpPr>
            <p:cNvPr id="10" name="Rectangle 9">
              <a:extLst>
                <a:ext uri="{FF2B5EF4-FFF2-40B4-BE49-F238E27FC236}">
                  <a16:creationId xmlns:a16="http://schemas.microsoft.com/office/drawing/2014/main" id="{2FCEA52C-803A-5784-D072-F2BD54ABC8AF}"/>
                </a:ext>
              </a:extLst>
            </p:cNvPr>
            <p:cNvSpPr/>
            <p:nvPr/>
          </p:nvSpPr>
          <p:spPr>
            <a:xfrm>
              <a:off x="8557658" y="687062"/>
              <a:ext cx="867905" cy="883404"/>
            </a:xfrm>
            <a:prstGeom prst="rect">
              <a:avLst/>
            </a:prstGeom>
            <a:solidFill>
              <a:schemeClr val="tx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dirty="0">
                  <a:latin typeface="Franklin Gothic Heavy" panose="020B0903020102020204" pitchFamily="34" charset="0"/>
                </a:rPr>
                <a:t>V</a:t>
              </a:r>
            </a:p>
          </p:txBody>
        </p:sp>
        <p:sp>
          <p:nvSpPr>
            <p:cNvPr id="11" name="Rectangle 10">
              <a:extLst>
                <a:ext uri="{FF2B5EF4-FFF2-40B4-BE49-F238E27FC236}">
                  <a16:creationId xmlns:a16="http://schemas.microsoft.com/office/drawing/2014/main" id="{6CDC0093-8222-673A-9152-86EDBB991FCB}"/>
                </a:ext>
              </a:extLst>
            </p:cNvPr>
            <p:cNvSpPr/>
            <p:nvPr/>
          </p:nvSpPr>
          <p:spPr>
            <a:xfrm>
              <a:off x="9677603" y="436002"/>
              <a:ext cx="867905" cy="883404"/>
            </a:xfrm>
            <a:prstGeom prst="rect">
              <a:avLst/>
            </a:prstGeom>
            <a:solidFill>
              <a:srgbClr val="92D05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dirty="0">
                  <a:latin typeface="Franklin Gothic Heavy" panose="020B0903020102020204" pitchFamily="34" charset="0"/>
                </a:rPr>
                <a:t>E</a:t>
              </a:r>
            </a:p>
          </p:txBody>
        </p:sp>
      </p:grpSp>
    </p:spTree>
    <p:extLst>
      <p:ext uri="{BB962C8B-B14F-4D97-AF65-F5344CB8AC3E}">
        <p14:creationId xmlns:p14="http://schemas.microsoft.com/office/powerpoint/2010/main" val="37926272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076"/>
                                        </p:tgtEl>
                                        <p:attrNameLst>
                                          <p:attrName>style.visibility</p:attrName>
                                        </p:attrNameLst>
                                      </p:cBhvr>
                                      <p:to>
                                        <p:strVal val="visible"/>
                                      </p:to>
                                    </p:set>
                                    <p:anim calcmode="lin" valueType="num">
                                      <p:cBhvr additive="base">
                                        <p:cTn id="7" dur="500" fill="hold"/>
                                        <p:tgtEl>
                                          <p:spTgt spid="3076"/>
                                        </p:tgtEl>
                                        <p:attrNameLst>
                                          <p:attrName>ppt_x</p:attrName>
                                        </p:attrNameLst>
                                      </p:cBhvr>
                                      <p:tavLst>
                                        <p:tav tm="0">
                                          <p:val>
                                            <p:strVal val="1+#ppt_w/2"/>
                                          </p:val>
                                        </p:tav>
                                        <p:tav tm="100000">
                                          <p:val>
                                            <p:strVal val="#ppt_x"/>
                                          </p:val>
                                        </p:tav>
                                      </p:tavLst>
                                    </p:anim>
                                    <p:anim calcmode="lin" valueType="num">
                                      <p:cBhvr additive="base">
                                        <p:cTn id="8" dur="500" fill="hold"/>
                                        <p:tgtEl>
                                          <p:spTgt spid="307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6" presetClass="emph" presetSubtype="0" fill="hold" nodeType="afterEffect">
                                  <p:stCondLst>
                                    <p:cond delay="0"/>
                                  </p:stCondLst>
                                  <p:childTnLst>
                                    <p:animEffect transition="out" filter="fade">
                                      <p:cBhvr>
                                        <p:cTn id="11" dur="500" tmFilter="0, 0; .2, .5; .8, .5; 1, 0"/>
                                        <p:tgtEl>
                                          <p:spTgt spid="12"/>
                                        </p:tgtEl>
                                      </p:cBhvr>
                                    </p:animEffect>
                                    <p:animScale>
                                      <p:cBhvr>
                                        <p:cTn id="12" dur="250" autoRev="1" fill="hold"/>
                                        <p:tgtEl>
                                          <p:spTgt spid="12"/>
                                        </p:tgtEl>
                                      </p:cBhvr>
                                      <p:by x="105000" y="105000"/>
                                    </p:animScale>
                                  </p:childTnLst>
                                </p:cTn>
                              </p:par>
                            </p:childTnLst>
                          </p:cTn>
                        </p:par>
                        <p:par>
                          <p:cTn id="13" fill="hold">
                            <p:stCondLst>
                              <p:cond delay="1000"/>
                            </p:stCondLst>
                            <p:childTnLst>
                              <p:par>
                                <p:cTn id="14" presetID="32" presetClass="emph" presetSubtype="0" fill="hold" grpId="0" nodeType="afterEffect">
                                  <p:stCondLst>
                                    <p:cond delay="0"/>
                                  </p:stCondLst>
                                  <p:childTnLst>
                                    <p:animRot by="120000">
                                      <p:cBhvr>
                                        <p:cTn id="15" dur="100" fill="hold">
                                          <p:stCondLst>
                                            <p:cond delay="0"/>
                                          </p:stCondLst>
                                        </p:cTn>
                                        <p:tgtEl>
                                          <p:spTgt spid="2"/>
                                        </p:tgtEl>
                                        <p:attrNameLst>
                                          <p:attrName>r</p:attrName>
                                        </p:attrNameLst>
                                      </p:cBhvr>
                                    </p:animRot>
                                    <p:animRot by="-240000">
                                      <p:cBhvr>
                                        <p:cTn id="16" dur="200" fill="hold">
                                          <p:stCondLst>
                                            <p:cond delay="200"/>
                                          </p:stCondLst>
                                        </p:cTn>
                                        <p:tgtEl>
                                          <p:spTgt spid="2"/>
                                        </p:tgtEl>
                                        <p:attrNameLst>
                                          <p:attrName>r</p:attrName>
                                        </p:attrNameLst>
                                      </p:cBhvr>
                                    </p:animRot>
                                    <p:animRot by="240000">
                                      <p:cBhvr>
                                        <p:cTn id="17" dur="200" fill="hold">
                                          <p:stCondLst>
                                            <p:cond delay="400"/>
                                          </p:stCondLst>
                                        </p:cTn>
                                        <p:tgtEl>
                                          <p:spTgt spid="2"/>
                                        </p:tgtEl>
                                        <p:attrNameLst>
                                          <p:attrName>r</p:attrName>
                                        </p:attrNameLst>
                                      </p:cBhvr>
                                    </p:animRot>
                                    <p:animRot by="-240000">
                                      <p:cBhvr>
                                        <p:cTn id="18" dur="200" fill="hold">
                                          <p:stCondLst>
                                            <p:cond delay="600"/>
                                          </p:stCondLst>
                                        </p:cTn>
                                        <p:tgtEl>
                                          <p:spTgt spid="2"/>
                                        </p:tgtEl>
                                        <p:attrNameLst>
                                          <p:attrName>r</p:attrName>
                                        </p:attrNameLst>
                                      </p:cBhvr>
                                    </p:animRot>
                                    <p:animRot by="120000">
                                      <p:cBhvr>
                                        <p:cTn id="19"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Market Basket Analysis? Types &amp; Examples | Intellipaat">
            <a:extLst>
              <a:ext uri="{FF2B5EF4-FFF2-40B4-BE49-F238E27FC236}">
                <a16:creationId xmlns:a16="http://schemas.microsoft.com/office/drawing/2014/main" id="{B26C1D1F-4BC4-EB94-2D8B-C45CC3020B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37" r="19583"/>
          <a:stretch/>
        </p:blipFill>
        <p:spPr bwMode="auto">
          <a:xfrm>
            <a:off x="0" y="0"/>
            <a:ext cx="12192000" cy="685799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D0DC1A9-9EC4-A1CA-37E5-A71FBCF6691B}"/>
              </a:ext>
            </a:extLst>
          </p:cNvPr>
          <p:cNvSpPr txBox="1"/>
          <p:nvPr/>
        </p:nvSpPr>
        <p:spPr>
          <a:xfrm>
            <a:off x="216976" y="0"/>
            <a:ext cx="5238427" cy="830997"/>
          </a:xfrm>
          <a:prstGeom prst="rect">
            <a:avLst/>
          </a:prstGeom>
          <a:noFill/>
        </p:spPr>
        <p:txBody>
          <a:bodyPr wrap="square" rtlCol="0">
            <a:spAutoFit/>
          </a:bodyPr>
          <a:lstStyle/>
          <a:p>
            <a:r>
              <a:rPr lang="en-US" sz="4800" dirty="0">
                <a:latin typeface="Britannic Bold" panose="020B0903060703020204" pitchFamily="34" charset="0"/>
              </a:rPr>
              <a:t>About  the Dataset</a:t>
            </a:r>
          </a:p>
        </p:txBody>
      </p:sp>
      <p:sp>
        <p:nvSpPr>
          <p:cNvPr id="4" name="TextBox 3">
            <a:extLst>
              <a:ext uri="{FF2B5EF4-FFF2-40B4-BE49-F238E27FC236}">
                <a16:creationId xmlns:a16="http://schemas.microsoft.com/office/drawing/2014/main" id="{55FB6D40-BBD7-41DB-3963-03F2E629EB00}"/>
              </a:ext>
            </a:extLst>
          </p:cNvPr>
          <p:cNvSpPr txBox="1"/>
          <p:nvPr/>
        </p:nvSpPr>
        <p:spPr>
          <a:xfrm>
            <a:off x="346128" y="1166841"/>
            <a:ext cx="10828150" cy="4524315"/>
          </a:xfrm>
          <a:prstGeom prst="rect">
            <a:avLst/>
          </a:prstGeom>
          <a:solidFill>
            <a:srgbClr val="FA0E46">
              <a:alpha val="66000"/>
            </a:srgbClr>
          </a:solidFill>
        </p:spPr>
        <p:txBody>
          <a:bodyPr wrap="square">
            <a:spAutoFit/>
          </a:bodyPr>
          <a:lstStyle/>
          <a:p>
            <a:pPr algn="l" fontAlgn="base">
              <a:buFont typeface="Arial" panose="020B0604020202020204" pitchFamily="34" charset="0"/>
              <a:buChar char="•"/>
            </a:pPr>
            <a:r>
              <a:rPr lang="en-US" sz="2400" b="0" i="0" dirty="0">
                <a:solidFill>
                  <a:schemeClr val="bg1"/>
                </a:solidFill>
                <a:effectLst/>
                <a:latin typeface="inherit"/>
              </a:rPr>
              <a:t>File name: Assignment-1_Data</a:t>
            </a:r>
          </a:p>
          <a:p>
            <a:pPr algn="l" fontAlgn="base">
              <a:buFont typeface="Arial" panose="020B0604020202020204" pitchFamily="34" charset="0"/>
              <a:buChar char="•"/>
            </a:pPr>
            <a:r>
              <a:rPr lang="en-US" sz="2400" b="0" i="0" dirty="0">
                <a:solidFill>
                  <a:schemeClr val="bg1"/>
                </a:solidFill>
                <a:effectLst/>
                <a:latin typeface="inherit"/>
              </a:rPr>
              <a:t>List name: retaildata</a:t>
            </a:r>
          </a:p>
          <a:p>
            <a:pPr algn="l" fontAlgn="base">
              <a:buFont typeface="Arial" panose="020B0604020202020204" pitchFamily="34" charset="0"/>
              <a:buChar char="•"/>
            </a:pPr>
            <a:r>
              <a:rPr lang="en-US" sz="2400" b="0" i="0" dirty="0">
                <a:solidFill>
                  <a:schemeClr val="bg1"/>
                </a:solidFill>
                <a:effectLst/>
                <a:latin typeface="inherit"/>
              </a:rPr>
              <a:t>File format: . xlsx</a:t>
            </a:r>
          </a:p>
          <a:p>
            <a:pPr algn="l" fontAlgn="base">
              <a:buFont typeface="Arial" panose="020B0604020202020204" pitchFamily="34" charset="0"/>
              <a:buChar char="•"/>
            </a:pPr>
            <a:r>
              <a:rPr lang="en-US" sz="2400" b="0" i="0" dirty="0">
                <a:solidFill>
                  <a:schemeClr val="bg1"/>
                </a:solidFill>
                <a:effectLst/>
                <a:latin typeface="inherit"/>
              </a:rPr>
              <a:t>Number of Row: 522065</a:t>
            </a:r>
          </a:p>
          <a:p>
            <a:pPr algn="l" fontAlgn="base">
              <a:buFont typeface="Arial" panose="020B0604020202020204" pitchFamily="34" charset="0"/>
              <a:buChar char="•"/>
            </a:pPr>
            <a:r>
              <a:rPr lang="en-US" sz="2400" b="0" i="0" dirty="0">
                <a:solidFill>
                  <a:schemeClr val="bg1"/>
                </a:solidFill>
                <a:effectLst/>
                <a:latin typeface="inherit"/>
              </a:rPr>
              <a:t>Number of Attributes: 7</a:t>
            </a:r>
          </a:p>
          <a:p>
            <a:pPr marL="742950" lvl="1" indent="-285750" algn="l" fontAlgn="base">
              <a:buFont typeface="Arial" panose="020B0604020202020204" pitchFamily="34" charset="0"/>
              <a:buChar char="•"/>
            </a:pPr>
            <a:r>
              <a:rPr lang="en-US" sz="2400" b="0" i="0" dirty="0">
                <a:solidFill>
                  <a:schemeClr val="bg1"/>
                </a:solidFill>
                <a:effectLst/>
                <a:latin typeface="inherit"/>
              </a:rPr>
              <a:t>BillNo: 6-digit number assigned to each transaction. Nominal.</a:t>
            </a:r>
          </a:p>
          <a:p>
            <a:pPr marL="742950" lvl="1" indent="-285750" algn="l" fontAlgn="base">
              <a:buFont typeface="Arial" panose="020B0604020202020204" pitchFamily="34" charset="0"/>
              <a:buChar char="•"/>
            </a:pPr>
            <a:r>
              <a:rPr lang="en-US" sz="2400" b="0" i="0" dirty="0">
                <a:solidFill>
                  <a:schemeClr val="bg1"/>
                </a:solidFill>
                <a:effectLst/>
                <a:latin typeface="inherit"/>
              </a:rPr>
              <a:t>Itemname: Product name. Nominal.</a:t>
            </a:r>
          </a:p>
          <a:p>
            <a:pPr marL="742950" lvl="1" indent="-285750" algn="l" fontAlgn="base">
              <a:buFont typeface="Arial" panose="020B0604020202020204" pitchFamily="34" charset="0"/>
              <a:buChar char="•"/>
            </a:pPr>
            <a:r>
              <a:rPr lang="en-US" sz="2400" b="0" i="0" dirty="0">
                <a:solidFill>
                  <a:schemeClr val="bg1"/>
                </a:solidFill>
                <a:effectLst/>
                <a:latin typeface="inherit"/>
              </a:rPr>
              <a:t>Quantity: The quantities of each product per transaction. Numeric.</a:t>
            </a:r>
          </a:p>
          <a:p>
            <a:pPr marL="742950" lvl="1" indent="-285750" algn="l" fontAlgn="base">
              <a:buFont typeface="Arial" panose="020B0604020202020204" pitchFamily="34" charset="0"/>
              <a:buChar char="•"/>
            </a:pPr>
            <a:r>
              <a:rPr lang="en-US" sz="2400" b="0" i="0" dirty="0">
                <a:solidFill>
                  <a:schemeClr val="bg1"/>
                </a:solidFill>
                <a:effectLst/>
                <a:latin typeface="inherit"/>
              </a:rPr>
              <a:t>Date: The day and time when each transaction was generated. Numeric.</a:t>
            </a:r>
          </a:p>
          <a:p>
            <a:pPr marL="742950" lvl="1" indent="-285750" algn="l" fontAlgn="base">
              <a:buFont typeface="Arial" panose="020B0604020202020204" pitchFamily="34" charset="0"/>
              <a:buChar char="•"/>
            </a:pPr>
            <a:r>
              <a:rPr lang="en-US" sz="2400" b="0" i="0" dirty="0">
                <a:solidFill>
                  <a:schemeClr val="bg1"/>
                </a:solidFill>
                <a:effectLst/>
                <a:latin typeface="inherit"/>
              </a:rPr>
              <a:t>Price: Product price. Numeric.</a:t>
            </a:r>
          </a:p>
          <a:p>
            <a:pPr marL="742950" lvl="1" indent="-285750" algn="l" fontAlgn="base">
              <a:buFont typeface="Arial" panose="020B0604020202020204" pitchFamily="34" charset="0"/>
              <a:buChar char="•"/>
            </a:pPr>
            <a:r>
              <a:rPr lang="en-US" sz="2400" b="0" i="0" dirty="0">
                <a:solidFill>
                  <a:schemeClr val="bg1"/>
                </a:solidFill>
                <a:effectLst/>
                <a:latin typeface="inherit"/>
              </a:rPr>
              <a:t>CustomerID: 5-digit number assigned to each customer. Nominal.</a:t>
            </a:r>
          </a:p>
          <a:p>
            <a:pPr marL="742950" lvl="1" indent="-285750" algn="l" fontAlgn="base">
              <a:buFont typeface="Arial" panose="020B0604020202020204" pitchFamily="34" charset="0"/>
              <a:buChar char="•"/>
            </a:pPr>
            <a:r>
              <a:rPr lang="en-US" sz="2400" b="0" i="0" dirty="0">
                <a:solidFill>
                  <a:schemeClr val="bg1"/>
                </a:solidFill>
                <a:effectLst/>
                <a:latin typeface="inherit"/>
              </a:rPr>
              <a:t>Country: Name of the country where each customer resides. Nominal.</a:t>
            </a:r>
          </a:p>
        </p:txBody>
      </p:sp>
    </p:spTree>
    <p:extLst>
      <p:ext uri="{BB962C8B-B14F-4D97-AF65-F5344CB8AC3E}">
        <p14:creationId xmlns:p14="http://schemas.microsoft.com/office/powerpoint/2010/main" val="25394606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Market Basket Analysis? Types &amp; Examples | Intellipaat">
            <a:extLst>
              <a:ext uri="{FF2B5EF4-FFF2-40B4-BE49-F238E27FC236}">
                <a16:creationId xmlns:a16="http://schemas.microsoft.com/office/drawing/2014/main" id="{B26C1D1F-4BC4-EB94-2D8B-C45CC3020B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37" r="19583"/>
          <a:stretch/>
        </p:blipFill>
        <p:spPr bwMode="auto">
          <a:xfrm>
            <a:off x="0" y="0"/>
            <a:ext cx="12192000" cy="685799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D0DC1A9-9EC4-A1CA-37E5-A71FBCF6691B}"/>
              </a:ext>
            </a:extLst>
          </p:cNvPr>
          <p:cNvSpPr txBox="1"/>
          <p:nvPr/>
        </p:nvSpPr>
        <p:spPr>
          <a:xfrm>
            <a:off x="216976" y="0"/>
            <a:ext cx="5238427" cy="830997"/>
          </a:xfrm>
          <a:prstGeom prst="rect">
            <a:avLst/>
          </a:prstGeom>
          <a:noFill/>
        </p:spPr>
        <p:txBody>
          <a:bodyPr wrap="square" rtlCol="0">
            <a:spAutoFit/>
          </a:bodyPr>
          <a:lstStyle/>
          <a:p>
            <a:r>
              <a:rPr lang="en-US" sz="4800" dirty="0">
                <a:latin typeface="Britannic Bold" panose="020B0903060703020204" pitchFamily="34" charset="0"/>
              </a:rPr>
              <a:t>About  the Dataset</a:t>
            </a:r>
          </a:p>
        </p:txBody>
      </p:sp>
      <p:sp>
        <p:nvSpPr>
          <p:cNvPr id="4" name="TextBox 3">
            <a:extLst>
              <a:ext uri="{FF2B5EF4-FFF2-40B4-BE49-F238E27FC236}">
                <a16:creationId xmlns:a16="http://schemas.microsoft.com/office/drawing/2014/main" id="{55FB6D40-BBD7-41DB-3963-03F2E629EB00}"/>
              </a:ext>
            </a:extLst>
          </p:cNvPr>
          <p:cNvSpPr txBox="1"/>
          <p:nvPr/>
        </p:nvSpPr>
        <p:spPr>
          <a:xfrm>
            <a:off x="346128" y="1166841"/>
            <a:ext cx="10828150" cy="3785652"/>
          </a:xfrm>
          <a:prstGeom prst="rect">
            <a:avLst/>
          </a:prstGeom>
          <a:solidFill>
            <a:srgbClr val="FA0E46">
              <a:alpha val="66000"/>
            </a:srgbClr>
          </a:solidFill>
        </p:spPr>
        <p:txBody>
          <a:bodyPr wrap="square">
            <a:spAutoFit/>
          </a:bodyPr>
          <a:lstStyle/>
          <a:p>
            <a:pPr algn="l" fontAlgn="base"/>
            <a:r>
              <a:rPr lang="en-US" sz="2400" b="0" i="0" dirty="0">
                <a:solidFill>
                  <a:schemeClr val="bg1"/>
                </a:solidFill>
                <a:effectLst/>
                <a:latin typeface="Inter"/>
              </a:rPr>
              <a:t>Market basket analysis with </a:t>
            </a:r>
            <a:r>
              <a:rPr lang="en-US" sz="2400" b="0" i="0" dirty="0" err="1">
                <a:solidFill>
                  <a:schemeClr val="bg1"/>
                </a:solidFill>
                <a:effectLst/>
                <a:latin typeface="Inter"/>
              </a:rPr>
              <a:t>Apriori</a:t>
            </a:r>
            <a:r>
              <a:rPr lang="en-US" sz="2400" b="0" i="0" dirty="0">
                <a:solidFill>
                  <a:schemeClr val="bg1"/>
                </a:solidFill>
                <a:effectLst/>
                <a:latin typeface="Inter"/>
              </a:rPr>
              <a:t> algorithm</a:t>
            </a:r>
          </a:p>
          <a:p>
            <a:pPr algn="l" fontAlgn="base"/>
            <a:r>
              <a:rPr lang="en-US" sz="2400" b="0" i="0" dirty="0">
                <a:solidFill>
                  <a:schemeClr val="bg1"/>
                </a:solidFill>
                <a:effectLst/>
                <a:latin typeface="Inter"/>
              </a:rPr>
              <a:t>The retailer wants to target customers with suggestions on itemset that a customer is most likely to purchase .I was given dataset contains data of a retailer; the transaction data provides data around all the transactions that have happened over a period of time. Retailer will use result to grove in his industry and provide for customer suggestions on itemset, we be able increase customer engagement and improve customer experience and identify customer behavior. I will solve this problem with use Association Rules type of unsupervised learning technique that checks for the dependency of one data item on another data item.</a:t>
            </a:r>
          </a:p>
          <a:p>
            <a:pPr algn="l" fontAlgn="base"/>
            <a:endParaRPr lang="en-US" sz="2400" b="0" i="0" dirty="0">
              <a:solidFill>
                <a:schemeClr val="bg1"/>
              </a:solidFill>
              <a:effectLst/>
              <a:latin typeface="inherit"/>
            </a:endParaRPr>
          </a:p>
        </p:txBody>
      </p:sp>
    </p:spTree>
    <p:extLst>
      <p:ext uri="{BB962C8B-B14F-4D97-AF65-F5344CB8AC3E}">
        <p14:creationId xmlns:p14="http://schemas.microsoft.com/office/powerpoint/2010/main" val="377993281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rket Basket Analysis - Support, Confidence, and Lift Metrics">
            <a:extLst>
              <a:ext uri="{FF2B5EF4-FFF2-40B4-BE49-F238E27FC236}">
                <a16:creationId xmlns:a16="http://schemas.microsoft.com/office/drawing/2014/main" id="{08270E60-6DFF-E0EC-165C-BDA5EC56B38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75C5BD1-742C-4333-3904-344B6099ED90}"/>
              </a:ext>
            </a:extLst>
          </p:cNvPr>
          <p:cNvSpPr txBox="1"/>
          <p:nvPr/>
        </p:nvSpPr>
        <p:spPr>
          <a:xfrm>
            <a:off x="697424" y="371960"/>
            <a:ext cx="7702657" cy="1569660"/>
          </a:xfrm>
          <a:prstGeom prst="rect">
            <a:avLst/>
          </a:prstGeom>
          <a:solidFill>
            <a:srgbClr val="FFFF00"/>
          </a:solidFill>
          <a:ln>
            <a:solidFill>
              <a:srgbClr val="FF0000"/>
            </a:solidFill>
          </a:ln>
        </p:spPr>
        <p:txBody>
          <a:bodyPr wrap="square" rtlCol="0">
            <a:spAutoFit/>
          </a:bodyPr>
          <a:lstStyle/>
          <a:p>
            <a:r>
              <a:rPr lang="en-US" sz="4800" dirty="0">
                <a:latin typeface="Cooper Black" panose="0208090404030B020404" pitchFamily="18" charset="0"/>
              </a:rPr>
              <a:t>Applications of Market Basket Analysis</a:t>
            </a:r>
          </a:p>
        </p:txBody>
      </p:sp>
      <p:sp>
        <p:nvSpPr>
          <p:cNvPr id="6" name="TextBox 5">
            <a:extLst>
              <a:ext uri="{FF2B5EF4-FFF2-40B4-BE49-F238E27FC236}">
                <a16:creationId xmlns:a16="http://schemas.microsoft.com/office/drawing/2014/main" id="{69F5947E-75FE-9390-EA01-9B79DEA97F8B}"/>
              </a:ext>
            </a:extLst>
          </p:cNvPr>
          <p:cNvSpPr txBox="1"/>
          <p:nvPr/>
        </p:nvSpPr>
        <p:spPr>
          <a:xfrm>
            <a:off x="387459" y="2407757"/>
            <a:ext cx="7547674" cy="3539430"/>
          </a:xfrm>
          <a:prstGeom prst="rect">
            <a:avLst/>
          </a:prstGeom>
          <a:solidFill>
            <a:srgbClr val="00B050">
              <a:alpha val="76000"/>
            </a:srgbClr>
          </a:solidFill>
        </p:spPr>
        <p:txBody>
          <a:bodyPr wrap="square">
            <a:spAutoFit/>
          </a:bodyPr>
          <a:lstStyle/>
          <a:p>
            <a:pPr marL="0" algn="ctr" rtl="0" eaLnBrk="1" latinLnBrk="0" hangingPunct="1">
              <a:spcBef>
                <a:spcPts val="0"/>
              </a:spcBef>
              <a:spcAft>
                <a:spcPts val="0"/>
              </a:spcAft>
            </a:pPr>
            <a:r>
              <a:rPr lang="en-US" sz="3200" b="1" i="0" kern="1200" dirty="0">
                <a:solidFill>
                  <a:schemeClr val="bg1"/>
                </a:solidFill>
                <a:effectLst/>
                <a:latin typeface="Google Sans"/>
                <a:ea typeface="+mn-ea"/>
                <a:cs typeface="+mn-cs"/>
              </a:rPr>
              <a:t>Market basket analysis can increase sales and customer satisfaction. Using data to determine that products are often purchased together, retailers can optimize product placement, offer special deals and create new product bundles to encourage further sales of these combinations.</a:t>
            </a:r>
            <a:endParaRPr lang="en-US" sz="3200" b="1" dirty="0">
              <a:solidFill>
                <a:schemeClr val="bg1"/>
              </a:solidFill>
              <a:effectLst/>
            </a:endParaRPr>
          </a:p>
        </p:txBody>
      </p:sp>
    </p:spTree>
    <p:extLst>
      <p:ext uri="{BB962C8B-B14F-4D97-AF65-F5344CB8AC3E}">
        <p14:creationId xmlns:p14="http://schemas.microsoft.com/office/powerpoint/2010/main" val="32185666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21"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eyond Market Basket Analysis: Extending Association Rules - Ironside Group">
            <a:extLst>
              <a:ext uri="{FF2B5EF4-FFF2-40B4-BE49-F238E27FC236}">
                <a16:creationId xmlns:a16="http://schemas.microsoft.com/office/drawing/2014/main" id="{0E160037-5070-5483-354E-72E94BFAEB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6868317-045F-274A-AB53-255778996A03}"/>
              </a:ext>
            </a:extLst>
          </p:cNvPr>
          <p:cNvSpPr txBox="1"/>
          <p:nvPr/>
        </p:nvSpPr>
        <p:spPr>
          <a:xfrm>
            <a:off x="502226" y="446442"/>
            <a:ext cx="5793792" cy="2862322"/>
          </a:xfrm>
          <a:prstGeom prst="rect">
            <a:avLst/>
          </a:prstGeom>
          <a:solidFill>
            <a:srgbClr val="FA0E46">
              <a:alpha val="74000"/>
            </a:srgbClr>
          </a:solidFill>
        </p:spPr>
        <p:txBody>
          <a:bodyPr wrap="square">
            <a:spAutoFit/>
          </a:bodyPr>
          <a:lstStyle/>
          <a:p>
            <a:pPr marL="285750" indent="-285750">
              <a:buFont typeface="Wingdings" panose="05000000000000000000" pitchFamily="2" charset="2"/>
              <a:buChar char="q"/>
            </a:pPr>
            <a:r>
              <a:rPr lang="en-US" sz="3600" i="0" dirty="0">
                <a:effectLst/>
                <a:latin typeface="Britannic Bold" panose="020B0903060703020204" pitchFamily="34" charset="0"/>
              </a:rPr>
              <a:t>Retail and E-commerce</a:t>
            </a:r>
          </a:p>
          <a:p>
            <a:pPr marL="285750" indent="-285750">
              <a:buFont typeface="Wingdings" panose="05000000000000000000" pitchFamily="2" charset="2"/>
              <a:buChar char="q"/>
            </a:pPr>
            <a:r>
              <a:rPr lang="en-US" sz="3600" i="0" dirty="0">
                <a:effectLst/>
                <a:latin typeface="Britannic Bold" panose="020B0903060703020204" pitchFamily="34" charset="0"/>
              </a:rPr>
              <a:t>Online Recommendations</a:t>
            </a:r>
            <a:endParaRPr lang="en-US" sz="3600" dirty="0">
              <a:latin typeface="Britannic Bold" panose="020B0903060703020204" pitchFamily="34" charset="0"/>
            </a:endParaRPr>
          </a:p>
          <a:p>
            <a:pPr marL="285750" indent="-285750">
              <a:buFont typeface="Wingdings" panose="05000000000000000000" pitchFamily="2" charset="2"/>
              <a:buChar char="q"/>
            </a:pPr>
            <a:r>
              <a:rPr lang="en-US" sz="3600" i="0" dirty="0">
                <a:effectLst/>
                <a:latin typeface="Britannic Bold" panose="020B0903060703020204" pitchFamily="34" charset="0"/>
              </a:rPr>
              <a:t>Telecommunications</a:t>
            </a:r>
          </a:p>
          <a:p>
            <a:pPr marL="285750" indent="-285750">
              <a:buFont typeface="Wingdings" panose="05000000000000000000" pitchFamily="2" charset="2"/>
              <a:buChar char="q"/>
            </a:pPr>
            <a:r>
              <a:rPr lang="en-US" sz="3600" i="0" dirty="0">
                <a:effectLst/>
                <a:latin typeface="Britannic Bold" panose="020B0903060703020204" pitchFamily="34" charset="0"/>
              </a:rPr>
              <a:t>Hospitality Industry</a:t>
            </a:r>
          </a:p>
          <a:p>
            <a:pPr marL="285750" indent="-285750">
              <a:buFont typeface="Wingdings" panose="05000000000000000000" pitchFamily="2" charset="2"/>
              <a:buChar char="q"/>
            </a:pPr>
            <a:r>
              <a:rPr lang="en-US" sz="3600" dirty="0">
                <a:latin typeface="Britannic Bold" panose="020B0903060703020204" pitchFamily="34" charset="0"/>
              </a:rPr>
              <a:t>Health care</a:t>
            </a:r>
            <a:endParaRPr lang="en-US" sz="2000" dirty="0">
              <a:latin typeface="Britannic Bold" panose="020B0903060703020204" pitchFamily="34" charset="0"/>
            </a:endParaRPr>
          </a:p>
        </p:txBody>
      </p:sp>
      <p:pic>
        <p:nvPicPr>
          <p:cNvPr id="5" name="Picture 4">
            <a:extLst>
              <a:ext uri="{FF2B5EF4-FFF2-40B4-BE49-F238E27FC236}">
                <a16:creationId xmlns:a16="http://schemas.microsoft.com/office/drawing/2014/main" id="{C1DD2F3E-9488-953A-BA16-3FCA5FC7CB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5131" y="3231782"/>
            <a:ext cx="3988149" cy="3626218"/>
          </a:xfrm>
          <a:prstGeom prst="rect">
            <a:avLst/>
          </a:prstGeom>
        </p:spPr>
      </p:pic>
      <p:pic>
        <p:nvPicPr>
          <p:cNvPr id="9" name="Picture 8">
            <a:extLst>
              <a:ext uri="{FF2B5EF4-FFF2-40B4-BE49-F238E27FC236}">
                <a16:creationId xmlns:a16="http://schemas.microsoft.com/office/drawing/2014/main" id="{6C30D708-89D7-210C-4951-81F114B613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6018" y="234339"/>
            <a:ext cx="3113496" cy="2168451"/>
          </a:xfrm>
          <a:prstGeom prst="ellipse">
            <a:avLst/>
          </a:prstGeom>
        </p:spPr>
      </p:pic>
      <p:pic>
        <p:nvPicPr>
          <p:cNvPr id="2052" name="Picture 4" descr="Amz Sticker - Amz Stickers">
            <a:extLst>
              <a:ext uri="{FF2B5EF4-FFF2-40B4-BE49-F238E27FC236}">
                <a16:creationId xmlns:a16="http://schemas.microsoft.com/office/drawing/2014/main" id="{6B0B9240-0B25-052B-3728-08175E1D9B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2126" y="1912015"/>
            <a:ext cx="2608398" cy="26673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3F346D1B-E93A-6CB2-0A1E-3D4F3C5460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36950" y="4243107"/>
            <a:ext cx="3113496" cy="2168451"/>
          </a:xfrm>
          <a:prstGeom prst="flowChartConnector">
            <a:avLst/>
          </a:prstGeom>
        </p:spPr>
      </p:pic>
      <p:pic>
        <p:nvPicPr>
          <p:cNvPr id="13" name="Picture 12">
            <a:extLst>
              <a:ext uri="{FF2B5EF4-FFF2-40B4-BE49-F238E27FC236}">
                <a16:creationId xmlns:a16="http://schemas.microsoft.com/office/drawing/2014/main" id="{FCB9283A-ACB1-BCAC-6E24-E02AFFB75B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1188" y="3027013"/>
            <a:ext cx="4197025" cy="2865439"/>
          </a:xfrm>
          <a:prstGeom prst="rect">
            <a:avLst/>
          </a:prstGeom>
        </p:spPr>
      </p:pic>
      <p:pic>
        <p:nvPicPr>
          <p:cNvPr id="15" name="Picture 14">
            <a:extLst>
              <a:ext uri="{FF2B5EF4-FFF2-40B4-BE49-F238E27FC236}">
                <a16:creationId xmlns:a16="http://schemas.microsoft.com/office/drawing/2014/main" id="{8CAB612D-C058-792F-D38A-2416EA7575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78862" y="0"/>
            <a:ext cx="2986812" cy="3177315"/>
          </a:xfrm>
          <a:prstGeom prst="rect">
            <a:avLst/>
          </a:prstGeom>
        </p:spPr>
      </p:pic>
    </p:spTree>
    <p:extLst>
      <p:ext uri="{BB962C8B-B14F-4D97-AF65-F5344CB8AC3E}">
        <p14:creationId xmlns:p14="http://schemas.microsoft.com/office/powerpoint/2010/main" val="25043652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052"/>
                                        </p:tgtEl>
                                        <p:attrNameLst>
                                          <p:attrName>style.visibility</p:attrName>
                                        </p:attrNameLst>
                                      </p:cBhvr>
                                      <p:to>
                                        <p:strVal val="visible"/>
                                      </p:to>
                                    </p:set>
                                    <p:animEffect transition="in" filter="barn(inVertical)">
                                      <p:cBhvr>
                                        <p:cTn id="11" dur="500"/>
                                        <p:tgtEl>
                                          <p:spTgt spid="2052"/>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arn(inVertical)">
                                      <p:cBhvr>
                                        <p:cTn id="15" dur="500"/>
                                        <p:tgtEl>
                                          <p:spTgt spid="13"/>
                                        </p:tgtEl>
                                      </p:cBhvr>
                                    </p:animEffect>
                                  </p:childTnLst>
                                </p:cTn>
                              </p:par>
                            </p:childTnLst>
                          </p:cTn>
                        </p:par>
                        <p:par>
                          <p:cTn id="16" fill="hold">
                            <p:stCondLst>
                              <p:cond delay="1500"/>
                            </p:stCondLst>
                            <p:childTnLst>
                              <p:par>
                                <p:cTn id="17" presetID="45"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2000"/>
                                        <p:tgtEl>
                                          <p:spTgt spid="11"/>
                                        </p:tgtEl>
                                      </p:cBhvr>
                                    </p:animEffect>
                                    <p:anim calcmode="lin" valueType="num">
                                      <p:cBhvr>
                                        <p:cTn id="20" dur="2000" fill="hold"/>
                                        <p:tgtEl>
                                          <p:spTgt spid="11"/>
                                        </p:tgtEl>
                                        <p:attrNameLst>
                                          <p:attrName>ppt_w</p:attrName>
                                        </p:attrNameLst>
                                      </p:cBhvr>
                                      <p:tavLst>
                                        <p:tav tm="0" fmla="#ppt_w*sin(2.5*pi*$)">
                                          <p:val>
                                            <p:fltVal val="0"/>
                                          </p:val>
                                        </p:tav>
                                        <p:tav tm="100000">
                                          <p:val>
                                            <p:fltVal val="1"/>
                                          </p:val>
                                        </p:tav>
                                      </p:tavLst>
                                    </p:anim>
                                    <p:anim calcmode="lin" valueType="num">
                                      <p:cBhvr>
                                        <p:cTn id="21" dur="2000" fill="hold"/>
                                        <p:tgtEl>
                                          <p:spTgt spid="11"/>
                                        </p:tgtEl>
                                        <p:attrNameLst>
                                          <p:attrName>ppt_h</p:attrName>
                                        </p:attrNameLst>
                                      </p:cBhvr>
                                      <p:tavLst>
                                        <p:tav tm="0">
                                          <p:val>
                                            <p:strVal val="#ppt_h"/>
                                          </p:val>
                                        </p:tav>
                                        <p:tav tm="100000">
                                          <p:val>
                                            <p:strVal val="#ppt_h"/>
                                          </p:val>
                                        </p:tav>
                                      </p:tavLst>
                                    </p:anim>
                                  </p:childTnLst>
                                </p:cTn>
                              </p:par>
                            </p:childTnLst>
                          </p:cTn>
                        </p:par>
                        <p:par>
                          <p:cTn id="22" fill="hold">
                            <p:stCondLst>
                              <p:cond delay="3500"/>
                            </p:stCondLst>
                            <p:childTnLst>
                              <p:par>
                                <p:cTn id="23" presetID="42" presetClass="entr" presetSubtype="0" fill="hold" grpId="0"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p:cTn id="26" dur="1000" fill="hold"/>
                                        <p:tgtEl>
                                          <p:spTgt spid="3"/>
                                        </p:tgtEl>
                                        <p:attrNameLst>
                                          <p:attrName>ppt_x</p:attrName>
                                        </p:attrNameLst>
                                      </p:cBhvr>
                                      <p:tavLst>
                                        <p:tav tm="0">
                                          <p:val>
                                            <p:strVal val="#ppt_x"/>
                                          </p:val>
                                        </p:tav>
                                        <p:tav tm="100000">
                                          <p:val>
                                            <p:strVal val="#ppt_x"/>
                                          </p:val>
                                        </p:tav>
                                      </p:tavLst>
                                    </p:anim>
                                    <p:anim calcmode="lin" valueType="num">
                                      <p:cBhvr>
                                        <p:cTn id="27" dur="1000" fill="hold"/>
                                        <p:tgtEl>
                                          <p:spTgt spid="3"/>
                                        </p:tgtEl>
                                        <p:attrNameLst>
                                          <p:attrName>ppt_y</p:attrName>
                                        </p:attrNameLst>
                                      </p:cBhvr>
                                      <p:tavLst>
                                        <p:tav tm="0">
                                          <p:val>
                                            <p:strVal val="#ppt_y+.1"/>
                                          </p:val>
                                        </p:tav>
                                        <p:tav tm="100000">
                                          <p:val>
                                            <p:strVal val="#ppt_y"/>
                                          </p:val>
                                        </p:tav>
                                      </p:tavLst>
                                    </p:anim>
                                  </p:childTnLst>
                                </p:cTn>
                              </p:par>
                            </p:childTnLst>
                          </p:cTn>
                        </p:par>
                        <p:par>
                          <p:cTn id="28" fill="hold">
                            <p:stCondLst>
                              <p:cond delay="4500"/>
                            </p:stCondLst>
                            <p:childTnLst>
                              <p:par>
                                <p:cTn id="29" presetID="16" presetClass="entr" presetSubtype="21"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arn(inVertical)">
                                      <p:cBhvr>
                                        <p:cTn id="31" dur="500"/>
                                        <p:tgtEl>
                                          <p:spTgt spid="5"/>
                                        </p:tgtEl>
                                      </p:cBhvr>
                                    </p:animEffect>
                                  </p:childTnLst>
                                </p:cTn>
                              </p:par>
                            </p:childTnLst>
                          </p:cTn>
                        </p:par>
                        <p:par>
                          <p:cTn id="32" fill="hold">
                            <p:stCondLst>
                              <p:cond delay="5000"/>
                            </p:stCondLst>
                            <p:childTnLst>
                              <p:par>
                                <p:cTn id="33" presetID="2" presetClass="entr" presetSubtype="4"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770</TotalTime>
  <Words>970</Words>
  <Application>Microsoft Office PowerPoint</Application>
  <PresentationFormat>Widescreen</PresentationFormat>
  <Paragraphs>140</Paragraphs>
  <Slides>20</Slides>
  <Notes>0</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20</vt:i4>
      </vt:variant>
    </vt:vector>
  </HeadingPairs>
  <TitlesOfParts>
    <vt:vector size="38" baseType="lpstr">
      <vt:lpstr>-apple-system</vt:lpstr>
      <vt:lpstr>Arial</vt:lpstr>
      <vt:lpstr>Arial Black</vt:lpstr>
      <vt:lpstr>Britannic Bold</vt:lpstr>
      <vt:lpstr>Broadway</vt:lpstr>
      <vt:lpstr>Calibri</vt:lpstr>
      <vt:lpstr>Calibri Light</vt:lpstr>
      <vt:lpstr>Cooper Black</vt:lpstr>
      <vt:lpstr>Franklin Gothic Demi</vt:lpstr>
      <vt:lpstr>Franklin Gothic Heavy</vt:lpstr>
      <vt:lpstr>Franklin Gothic Medium</vt:lpstr>
      <vt:lpstr>Google Sans</vt:lpstr>
      <vt:lpstr>inherit</vt:lpstr>
      <vt:lpstr>Inter</vt:lpstr>
      <vt:lpstr>inter-regular</vt:lpstr>
      <vt:lpstr>Lato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 laptop</dc:creator>
  <cp:lastModifiedBy>lenovo laptop</cp:lastModifiedBy>
  <cp:revision>30</cp:revision>
  <dcterms:created xsi:type="dcterms:W3CDTF">2023-08-25T11:38:06Z</dcterms:created>
  <dcterms:modified xsi:type="dcterms:W3CDTF">2023-09-10T17:14:34Z</dcterms:modified>
</cp:coreProperties>
</file>